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0" r:id="rId3"/>
  </p:sldMasterIdLst>
  <p:notesMasterIdLst>
    <p:notesMasterId r:id="rId62"/>
  </p:notesMasterIdLst>
  <p:sldIdLst>
    <p:sldId id="256" r:id="rId4"/>
    <p:sldId id="398" r:id="rId5"/>
    <p:sldId id="257" r:id="rId6"/>
    <p:sldId id="284" r:id="rId7"/>
    <p:sldId id="283" r:id="rId8"/>
    <p:sldId id="392" r:id="rId9"/>
    <p:sldId id="393" r:id="rId10"/>
    <p:sldId id="341" r:id="rId11"/>
    <p:sldId id="342" r:id="rId12"/>
    <p:sldId id="343" r:id="rId13"/>
    <p:sldId id="345" r:id="rId14"/>
    <p:sldId id="344" r:id="rId15"/>
    <p:sldId id="400" r:id="rId16"/>
    <p:sldId id="399" r:id="rId17"/>
    <p:sldId id="346" r:id="rId18"/>
    <p:sldId id="347" r:id="rId19"/>
    <p:sldId id="348" r:id="rId20"/>
    <p:sldId id="410" r:id="rId21"/>
    <p:sldId id="411" r:id="rId22"/>
    <p:sldId id="401" r:id="rId23"/>
    <p:sldId id="402" r:id="rId24"/>
    <p:sldId id="429" r:id="rId25"/>
    <p:sldId id="430" r:id="rId26"/>
    <p:sldId id="421" r:id="rId27"/>
    <p:sldId id="422" r:id="rId28"/>
    <p:sldId id="423" r:id="rId29"/>
    <p:sldId id="424" r:id="rId30"/>
    <p:sldId id="425" r:id="rId31"/>
    <p:sldId id="426" r:id="rId32"/>
    <p:sldId id="403" r:id="rId33"/>
    <p:sldId id="404" r:id="rId34"/>
    <p:sldId id="405" r:id="rId35"/>
    <p:sldId id="406" r:id="rId36"/>
    <p:sldId id="407" r:id="rId37"/>
    <p:sldId id="417" r:id="rId38"/>
    <p:sldId id="418" r:id="rId39"/>
    <p:sldId id="431" r:id="rId40"/>
    <p:sldId id="432" r:id="rId41"/>
    <p:sldId id="419" r:id="rId42"/>
    <p:sldId id="420" r:id="rId43"/>
    <p:sldId id="415" r:id="rId44"/>
    <p:sldId id="416" r:id="rId45"/>
    <p:sldId id="408" r:id="rId46"/>
    <p:sldId id="409" r:id="rId47"/>
    <p:sldId id="412" r:id="rId48"/>
    <p:sldId id="413" r:id="rId49"/>
    <p:sldId id="427" r:id="rId50"/>
    <p:sldId id="428" r:id="rId51"/>
    <p:sldId id="433" r:id="rId52"/>
    <p:sldId id="434" r:id="rId53"/>
    <p:sldId id="435" r:id="rId54"/>
    <p:sldId id="436" r:id="rId55"/>
    <p:sldId id="437" r:id="rId56"/>
    <p:sldId id="438" r:id="rId57"/>
    <p:sldId id="439" r:id="rId58"/>
    <p:sldId id="440" r:id="rId59"/>
    <p:sldId id="441" r:id="rId60"/>
    <p:sldId id="442" r:id="rId61"/>
  </p:sldIdLst>
  <p:sldSz cx="9144000" cy="6858000" type="screen4x3"/>
  <p:notesSz cx="7102475"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38">
          <p15:clr>
            <a:srgbClr val="A4A3A4"/>
          </p15:clr>
        </p15:guide>
        <p15:guide id="2" pos="2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5C"/>
    <a:srgbClr val="E3737B"/>
    <a:srgbClr val="4EB2B4"/>
    <a:srgbClr val="EAA745"/>
    <a:srgbClr val="0083CE"/>
    <a:srgbClr val="FBFBFB"/>
    <a:srgbClr val="D9D9D9"/>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4" autoAdjust="0"/>
    <p:restoredTop sz="62718" autoAdjust="0"/>
  </p:normalViewPr>
  <p:slideViewPr>
    <p:cSldViewPr snapToGrid="0">
      <p:cViewPr varScale="1">
        <p:scale>
          <a:sx n="63" d="100"/>
          <a:sy n="63" d="100"/>
        </p:scale>
        <p:origin x="1884" y="72"/>
      </p:cViewPr>
      <p:guideLst>
        <p:guide orient="horz" pos="4238"/>
        <p:guide pos="202"/>
      </p:guideLst>
    </p:cSldViewPr>
  </p:slideViewPr>
  <p:notesTextViewPr>
    <p:cViewPr>
      <p:scale>
        <a:sx n="1" d="1"/>
        <a:sy n="1" d="1"/>
      </p:scale>
      <p:origin x="0" y="-2376"/>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40" cy="511731"/>
          </a:xfrm>
          <a:prstGeom prst="rect">
            <a:avLst/>
          </a:prstGeom>
        </p:spPr>
        <p:txBody>
          <a:bodyPr vert="horz" lIns="94659" tIns="47329" rIns="94659" bIns="47329"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2" y="0"/>
            <a:ext cx="3077740" cy="511731"/>
          </a:xfrm>
          <a:prstGeom prst="rect">
            <a:avLst/>
          </a:prstGeom>
        </p:spPr>
        <p:txBody>
          <a:bodyPr vert="horz" lIns="94659" tIns="47329" rIns="94659" bIns="47329" rtlCol="0"/>
          <a:lstStyle>
            <a:lvl1pPr algn="r">
              <a:defRPr sz="1200"/>
            </a:lvl1pPr>
          </a:lstStyle>
          <a:p>
            <a:fld id="{D050CEB3-1E74-4F39-BBA3-33AA07A8B3D6}" type="datetimeFigureOut">
              <a:rPr kumimoji="1" lang="ja-JP" altLang="en-US" smtClean="0"/>
              <a:t>2018/3/26</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4659" tIns="47329" rIns="94659" bIns="47329" rtlCol="0" anchor="ctr"/>
          <a:lstStyle/>
          <a:p>
            <a:endParaRPr lang="ja-JP" altLang="en-US"/>
          </a:p>
        </p:txBody>
      </p:sp>
      <p:sp>
        <p:nvSpPr>
          <p:cNvPr id="5" name="ノート プレースホルダー 4"/>
          <p:cNvSpPr>
            <a:spLocks noGrp="1"/>
          </p:cNvSpPr>
          <p:nvPr>
            <p:ph type="body" sz="quarter" idx="3"/>
          </p:nvPr>
        </p:nvSpPr>
        <p:spPr>
          <a:xfrm>
            <a:off x="710248" y="4861442"/>
            <a:ext cx="5681980" cy="4605576"/>
          </a:xfrm>
          <a:prstGeom prst="rect">
            <a:avLst/>
          </a:prstGeom>
        </p:spPr>
        <p:txBody>
          <a:bodyPr vert="horz" lIns="94659" tIns="47329" rIns="94659" bIns="473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7740" cy="511731"/>
          </a:xfrm>
          <a:prstGeom prst="rect">
            <a:avLst/>
          </a:prstGeom>
        </p:spPr>
        <p:txBody>
          <a:bodyPr vert="horz" lIns="94659" tIns="47329" rIns="94659" bIns="473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2" y="9721106"/>
            <a:ext cx="3077740" cy="511731"/>
          </a:xfrm>
          <a:prstGeom prst="rect">
            <a:avLst/>
          </a:prstGeom>
        </p:spPr>
        <p:txBody>
          <a:bodyPr vert="horz" lIns="94659" tIns="47329" rIns="94659" bIns="47329" rtlCol="0" anchor="b"/>
          <a:lstStyle>
            <a:lvl1pPr algn="r">
              <a:defRPr sz="1200"/>
            </a:lvl1pPr>
          </a:lstStyle>
          <a:p>
            <a:fld id="{EDF170E7-7D4D-45B4-8B17-6811D99DDBEF}" type="slidenum">
              <a:rPr kumimoji="1" lang="ja-JP" altLang="en-US" smtClean="0"/>
              <a:t>‹#›</a:t>
            </a:fld>
            <a:endParaRPr kumimoji="1" lang="ja-JP" altLang="en-US"/>
          </a:p>
        </p:txBody>
      </p:sp>
    </p:spTree>
    <p:extLst>
      <p:ext uri="{BB962C8B-B14F-4D97-AF65-F5344CB8AC3E}">
        <p14:creationId xmlns:p14="http://schemas.microsoft.com/office/powerpoint/2010/main" val="34888915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1</a:t>
            </a:fld>
            <a:endParaRPr kumimoji="1" lang="ja-JP" altLang="en-US"/>
          </a:p>
        </p:txBody>
      </p:sp>
    </p:spTree>
    <p:extLst>
      <p:ext uri="{BB962C8B-B14F-4D97-AF65-F5344CB8AC3E}">
        <p14:creationId xmlns:p14="http://schemas.microsoft.com/office/powerpoint/2010/main" val="57813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伝え方のポイント</a:t>
            </a:r>
            <a:r>
              <a:rPr kumimoji="1" lang="en-US" altLang="ja-JP" dirty="0"/>
              <a:t>】</a:t>
            </a:r>
          </a:p>
          <a:p>
            <a:r>
              <a:rPr lang="ja-JP" altLang="ja-JP" dirty="0"/>
              <a:t>・</a:t>
            </a:r>
            <a:r>
              <a:rPr lang="en-US" altLang="ja-JP" dirty="0"/>
              <a:t>SNS</a:t>
            </a:r>
            <a:r>
              <a:rPr lang="ja-JP" altLang="ja-JP" dirty="0"/>
              <a:t>はつながることを前提としているため、標準で積極的につながる設定になっているということを知っておくことが大切。</a:t>
            </a:r>
            <a:endParaRPr lang="en-US" altLang="ja-JP" dirty="0"/>
          </a:p>
          <a:p>
            <a:r>
              <a:rPr kumimoji="1" lang="ja-JP" altLang="en-US" dirty="0"/>
              <a:t>・それぞれの具体的な設定では、この設定をしないとどうなってしまうか、</a:t>
            </a:r>
            <a:endParaRPr kumimoji="1" lang="en-US" altLang="ja-JP" dirty="0"/>
          </a:p>
          <a:p>
            <a:r>
              <a:rPr kumimoji="1" lang="ja-JP" altLang="en-US" dirty="0"/>
              <a:t>　悪意のある人がどのように繋がろうとするのかを説明するとよい。</a:t>
            </a:r>
            <a:endParaRPr kumimoji="1" lang="en-US" altLang="ja-JP" dirty="0"/>
          </a:p>
          <a:p>
            <a:r>
              <a:rPr kumimoji="1" lang="ja-JP" altLang="en-US" dirty="0"/>
              <a:t>　例：友達の自動追加</a:t>
            </a:r>
            <a:endParaRPr kumimoji="1" lang="en-US" altLang="ja-JP" dirty="0"/>
          </a:p>
          <a:p>
            <a:r>
              <a:rPr kumimoji="1" lang="ja-JP" altLang="en-US" dirty="0"/>
              <a:t>　　　　機械的に電話番号を生成→自分のスマホに登録→</a:t>
            </a:r>
            <a:r>
              <a:rPr kumimoji="1" lang="en-US" altLang="ja-JP" dirty="0"/>
              <a:t>LINE</a:t>
            </a:r>
            <a:r>
              <a:rPr kumimoji="1" lang="ja-JP" altLang="en-US" dirty="0"/>
              <a:t>で友達を自動追加</a:t>
            </a:r>
            <a:r>
              <a:rPr kumimoji="1" lang="en-US" altLang="ja-JP" dirty="0"/>
              <a:t/>
            </a:r>
            <a:br>
              <a:rPr kumimoji="1" lang="en-US" altLang="ja-JP" dirty="0"/>
            </a:br>
            <a:r>
              <a:rPr kumimoji="1" lang="ja-JP" altLang="en-US" dirty="0"/>
              <a:t>　　　　の手順で、友達自動追加がオンの人全員とつながることができる。</a:t>
            </a:r>
            <a:endParaRPr kumimoji="1" lang="en-US" altLang="ja-JP" dirty="0"/>
          </a:p>
          <a:p>
            <a:endParaRPr kumimoji="1" lang="en-US" altLang="ja-JP" dirty="0"/>
          </a:p>
          <a:p>
            <a:endParaRPr kumimoji="1" lang="en-US" altLang="ja-JP" dirty="0"/>
          </a:p>
          <a:p>
            <a:r>
              <a:rPr kumimoji="1" lang="en-US" altLang="ja-JP" dirty="0"/>
              <a:t>【</a:t>
            </a:r>
            <a:r>
              <a:rPr kumimoji="1" lang="ja-JP" altLang="en-US" dirty="0"/>
              <a:t>補足情報</a:t>
            </a:r>
            <a:r>
              <a:rPr kumimoji="1" lang="en-US" altLang="ja-JP" dirty="0"/>
              <a:t>】</a:t>
            </a:r>
          </a:p>
          <a:p>
            <a:r>
              <a:rPr kumimoji="1" lang="ja-JP" altLang="en-US" dirty="0" smtClean="0"/>
              <a:t>・</a:t>
            </a:r>
            <a:r>
              <a:rPr kumimoji="1" lang="en-US" altLang="ja-JP" dirty="0"/>
              <a:t>Twitter</a:t>
            </a:r>
            <a:r>
              <a:rPr kumimoji="1" lang="ja-JP" altLang="en-US" dirty="0"/>
              <a:t>でも、</a:t>
            </a:r>
            <a:r>
              <a:rPr kumimoji="1" lang="en-US" altLang="ja-JP" dirty="0"/>
              <a:t>【</a:t>
            </a:r>
            <a:r>
              <a:rPr kumimoji="1" lang="ja-JP" altLang="en-US" dirty="0"/>
              <a:t>プライバシーとセキュリティ</a:t>
            </a:r>
            <a:r>
              <a:rPr kumimoji="1" lang="en-US" altLang="ja-JP" dirty="0"/>
              <a:t>】</a:t>
            </a:r>
            <a:r>
              <a:rPr kumimoji="1" lang="ja-JP" altLang="en-US" dirty="0"/>
              <a:t>の設定に</a:t>
            </a:r>
            <a:r>
              <a:rPr kumimoji="1" lang="en-US" altLang="ja-JP" dirty="0"/>
              <a:t>【</a:t>
            </a:r>
            <a:r>
              <a:rPr kumimoji="1" lang="ja-JP" altLang="en-US" dirty="0"/>
              <a:t>見つけやすさ</a:t>
            </a:r>
            <a:r>
              <a:rPr kumimoji="1" lang="en-US" altLang="ja-JP" dirty="0"/>
              <a:t>】</a:t>
            </a:r>
            <a:r>
              <a:rPr kumimoji="1" lang="ja-JP" altLang="en-US" dirty="0"/>
              <a:t>という項目があるので合わせて設定しておくと良い。</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10</a:t>
            </a:fld>
            <a:endParaRPr kumimoji="1" lang="ja-JP" altLang="en-US"/>
          </a:p>
        </p:txBody>
      </p:sp>
    </p:spTree>
    <p:extLst>
      <p:ext uri="{BB962C8B-B14F-4D97-AF65-F5344CB8AC3E}">
        <p14:creationId xmlns:p14="http://schemas.microsoft.com/office/powerpoint/2010/main" val="1767972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11</a:t>
            </a:fld>
            <a:endParaRPr kumimoji="1" lang="ja-JP" altLang="en-US"/>
          </a:p>
        </p:txBody>
      </p:sp>
    </p:spTree>
    <p:extLst>
      <p:ext uri="{BB962C8B-B14F-4D97-AF65-F5344CB8AC3E}">
        <p14:creationId xmlns:p14="http://schemas.microsoft.com/office/powerpoint/2010/main" val="3615987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12</a:t>
            </a:fld>
            <a:endParaRPr kumimoji="1" lang="ja-JP" altLang="en-US"/>
          </a:p>
        </p:txBody>
      </p:sp>
    </p:spTree>
    <p:extLst>
      <p:ext uri="{BB962C8B-B14F-4D97-AF65-F5344CB8AC3E}">
        <p14:creationId xmlns:p14="http://schemas.microsoft.com/office/powerpoint/2010/main" val="267336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13</a:t>
            </a:fld>
            <a:endParaRPr kumimoji="1" lang="ja-JP" altLang="en-US"/>
          </a:p>
        </p:txBody>
      </p:sp>
    </p:spTree>
    <p:extLst>
      <p:ext uri="{BB962C8B-B14F-4D97-AF65-F5344CB8AC3E}">
        <p14:creationId xmlns:p14="http://schemas.microsoft.com/office/powerpoint/2010/main" val="49212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14</a:t>
            </a:fld>
            <a:endParaRPr kumimoji="1" lang="ja-JP" altLang="en-US"/>
          </a:p>
        </p:txBody>
      </p:sp>
    </p:spTree>
    <p:extLst>
      <p:ext uri="{BB962C8B-B14F-4D97-AF65-F5344CB8AC3E}">
        <p14:creationId xmlns:p14="http://schemas.microsoft.com/office/powerpoint/2010/main" val="4238852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伝え方のポイント</a:t>
            </a:r>
            <a:r>
              <a:rPr kumimoji="1" lang="en-US" altLang="ja-JP" dirty="0"/>
              <a:t>】</a:t>
            </a:r>
          </a:p>
          <a:p>
            <a:r>
              <a:rPr kumimoji="1" lang="ja-JP" altLang="en-US" dirty="0"/>
              <a:t>・スマホで撮影した写真にはジオタグと呼ばれる位置情報（緯度経度）が記録されていることがある。</a:t>
            </a:r>
            <a:endParaRPr kumimoji="1" lang="en-US" altLang="ja-JP" dirty="0"/>
          </a:p>
          <a:p>
            <a:r>
              <a:rPr kumimoji="1" lang="ja-JP" altLang="en-US" dirty="0"/>
              <a:t>・最近ではデジカメでも</a:t>
            </a:r>
            <a:r>
              <a:rPr kumimoji="1" lang="en-US" altLang="ja-JP" dirty="0"/>
              <a:t>GPS</a:t>
            </a:r>
            <a:r>
              <a:rPr kumimoji="1" lang="ja-JP" altLang="en-US" dirty="0"/>
              <a:t>機能がついてるので注意が必要。</a:t>
            </a:r>
          </a:p>
          <a:p>
            <a:r>
              <a:rPr kumimoji="1" lang="ja-JP" altLang="en-US" dirty="0"/>
              <a:t>・自宅で撮影した写真にジオタグがついて、漏えいするとピンポイントで住居が特定されて、様々な被害にあう事になる。</a:t>
            </a:r>
          </a:p>
          <a:p>
            <a:r>
              <a:rPr kumimoji="1" lang="ja-JP" altLang="en-US" dirty="0"/>
              <a:t>・カメラの位置情報はデフォルトでオフにしておくのが良い。</a:t>
            </a:r>
          </a:p>
          <a:p>
            <a:r>
              <a:rPr kumimoji="1" lang="ja-JP" altLang="en-US" dirty="0"/>
              <a:t>　ただし、標準以外のカメラアプリを利用している人も多いので、</a:t>
            </a:r>
            <a:endParaRPr kumimoji="1" lang="en-US" altLang="ja-JP" dirty="0"/>
          </a:p>
          <a:p>
            <a:r>
              <a:rPr kumimoji="1" lang="ja-JP" altLang="en-US" dirty="0"/>
              <a:t>　その場合は各アプリケーションの設定を確認する必要があるので注意。</a:t>
            </a:r>
            <a:endParaRPr kumimoji="1" lang="en-US" altLang="ja-JP" dirty="0"/>
          </a:p>
          <a:p>
            <a:r>
              <a:rPr kumimoji="1" lang="ja-JP" altLang="en-US" dirty="0"/>
              <a:t>　標準以外のアプリケーションとしては、</a:t>
            </a:r>
            <a:r>
              <a:rPr lang="ja-JP" altLang="ja-JP" dirty="0"/>
              <a:t>インスタグラム、</a:t>
            </a:r>
            <a:r>
              <a:rPr lang="en-US" altLang="ja-JP" dirty="0"/>
              <a:t>SNOW</a:t>
            </a:r>
            <a:r>
              <a:rPr lang="ja-JP" altLang="ja-JP" dirty="0" err="1"/>
              <a:t>、</a:t>
            </a:r>
            <a:r>
              <a:rPr lang="en-US" altLang="ja-JP" dirty="0" err="1"/>
              <a:t>Miil</a:t>
            </a:r>
            <a:r>
              <a:rPr lang="ja-JP" altLang="ja-JP" dirty="0"/>
              <a:t>（ミイル）など</a:t>
            </a:r>
            <a:r>
              <a:rPr lang="ja-JP" altLang="en-US" dirty="0"/>
              <a:t>がある。</a:t>
            </a:r>
            <a:endParaRPr kumimoji="1" lang="ja-JP" altLang="en-US" dirty="0"/>
          </a:p>
          <a:p>
            <a:r>
              <a:rPr kumimoji="1" lang="ja-JP" altLang="en-US" dirty="0"/>
              <a:t>・</a:t>
            </a:r>
            <a:r>
              <a:rPr kumimoji="1" lang="en-US" altLang="ja-JP" dirty="0"/>
              <a:t>Facebook</a:t>
            </a:r>
            <a:r>
              <a:rPr kumimoji="1" lang="ja-JP" altLang="en-US" dirty="0" err="1"/>
              <a:t>、</a:t>
            </a:r>
            <a:r>
              <a:rPr kumimoji="1" lang="en-US" altLang="ja-JP" dirty="0"/>
              <a:t>Twitter</a:t>
            </a:r>
            <a:r>
              <a:rPr kumimoji="1" lang="ja-JP" altLang="en-US" dirty="0" err="1"/>
              <a:t>、</a:t>
            </a:r>
            <a:r>
              <a:rPr kumimoji="1" lang="ja-JP" altLang="en-US" dirty="0"/>
              <a:t>メッセンジャーに関してはアップロード、送信する際に位置情報を自動で削除するようになっている</a:t>
            </a:r>
            <a:r>
              <a:rPr kumimoji="1" lang="ja-JP" altLang="en-US" dirty="0" smtClean="0"/>
              <a:t>、ただし</a:t>
            </a:r>
            <a:r>
              <a:rPr kumimoji="1" lang="ja-JP" altLang="en-US" dirty="0"/>
              <a:t>、将来的に仕様が変更になることもあるので注意。</a:t>
            </a:r>
            <a:endParaRPr kumimoji="1" lang="en-US" altLang="ja-JP" dirty="0"/>
          </a:p>
          <a:p>
            <a:r>
              <a:rPr kumimoji="1" lang="ja-JP" altLang="en-US" dirty="0"/>
              <a:t>・</a:t>
            </a:r>
            <a:r>
              <a:rPr kumimoji="1" lang="en-US" altLang="ja-JP" dirty="0"/>
              <a:t>blog</a:t>
            </a:r>
            <a:r>
              <a:rPr kumimoji="1" lang="ja-JP" altLang="en-US" dirty="0"/>
              <a:t>に関しては、アップロードする際に情報の削除を自分で選択出来る場合があるので、“</a:t>
            </a:r>
            <a:r>
              <a:rPr kumimoji="1" lang="en-US" altLang="ja-JP" dirty="0" err="1"/>
              <a:t>exif</a:t>
            </a:r>
            <a:r>
              <a:rPr kumimoji="1" lang="ja-JP" altLang="en-US" dirty="0"/>
              <a:t>”や“ジオタグ”という言葉の意味を知っておくことが重要。</a:t>
            </a:r>
            <a:endParaRPr kumimoji="1" lang="en-US" altLang="ja-JP" dirty="0"/>
          </a:p>
          <a:p>
            <a:endParaRPr kumimoji="1" lang="en-US" altLang="ja-JP" dirty="0"/>
          </a:p>
          <a:p>
            <a:endParaRPr kumimoji="1" lang="en-US" altLang="ja-JP" dirty="0"/>
          </a:p>
          <a:p>
            <a:r>
              <a:rPr kumimoji="1" lang="en-US" altLang="ja-JP" dirty="0"/>
              <a:t>【</a:t>
            </a:r>
            <a:r>
              <a:rPr kumimoji="1" lang="ja-JP" altLang="en-US" dirty="0"/>
              <a:t>補足情報</a:t>
            </a:r>
            <a:r>
              <a:rPr kumimoji="1" lang="en-US" altLang="ja-JP" dirty="0"/>
              <a:t>】</a:t>
            </a:r>
          </a:p>
          <a:p>
            <a:r>
              <a:rPr kumimoji="1" lang="ja-JP" altLang="en-US" dirty="0"/>
              <a:t>・ジオタグは</a:t>
            </a:r>
            <a:r>
              <a:rPr kumimoji="1" lang="en-US" altLang="ja-JP" dirty="0" err="1"/>
              <a:t>exif</a:t>
            </a:r>
            <a:r>
              <a:rPr kumimoji="1" lang="ja-JP" altLang="en-US" dirty="0"/>
              <a:t>情報という形式でそれぞれの写真に保存されている。</a:t>
            </a:r>
          </a:p>
          <a:p>
            <a:r>
              <a:rPr kumimoji="1" lang="ja-JP" altLang="en-US" dirty="0"/>
              <a:t>・</a:t>
            </a:r>
            <a:r>
              <a:rPr kumimoji="1" lang="en-US" altLang="ja-JP" dirty="0" err="1"/>
              <a:t>exif</a:t>
            </a:r>
            <a:r>
              <a:rPr kumimoji="1" lang="ja-JP" altLang="en-US" dirty="0" err="1"/>
              <a:t>には</a:t>
            </a:r>
            <a:r>
              <a:rPr kumimoji="1" lang="ja-JP" altLang="en-US" dirty="0"/>
              <a:t>ジオタグのほかに、撮影時のカメラの設定情報などのほかに</a:t>
            </a:r>
            <a:r>
              <a:rPr kumimoji="1" lang="ja-JP" altLang="en-US" dirty="0" smtClean="0"/>
              <a:t>、写真</a:t>
            </a:r>
            <a:r>
              <a:rPr kumimoji="1" lang="ja-JP" altLang="en-US" dirty="0"/>
              <a:t>のサムネイルも保存されている。</a:t>
            </a:r>
            <a:endParaRPr kumimoji="1" lang="en-US" altLang="ja-JP" dirty="0"/>
          </a:p>
          <a:p>
            <a:r>
              <a:rPr kumimoji="1" lang="ja-JP" altLang="en-US" dirty="0"/>
              <a:t>　肖像権や著作権などの問題で写真を加工しても、サムネイルは無加工のままなのでその点にも注意が必要となる。</a:t>
            </a:r>
          </a:p>
          <a:p>
            <a:endParaRPr kumimoji="1" lang="en-US" altLang="ja-JP" dirty="0"/>
          </a:p>
          <a:p>
            <a:r>
              <a:rPr kumimoji="1" lang="ja-JP" altLang="en-US" dirty="0"/>
              <a:t>・研修・セミナーの際にはツールを利用して実際に</a:t>
            </a:r>
            <a:r>
              <a:rPr kumimoji="1" lang="en-US" altLang="ja-JP" dirty="0" err="1"/>
              <a:t>exif</a:t>
            </a:r>
            <a:r>
              <a:rPr kumimoji="1" lang="ja-JP" altLang="en-US" dirty="0"/>
              <a:t>情報などを確認するのも有効。</a:t>
            </a:r>
          </a:p>
          <a:p>
            <a:r>
              <a:rPr kumimoji="1" lang="ja-JP" altLang="en-US" dirty="0"/>
              <a:t>　</a:t>
            </a:r>
            <a:r>
              <a:rPr kumimoji="1" lang="en-US" altLang="ja-JP" dirty="0" err="1"/>
              <a:t>ExifReader</a:t>
            </a:r>
            <a:endParaRPr kumimoji="1" lang="en-US" altLang="ja-JP" dirty="0"/>
          </a:p>
          <a:p>
            <a:r>
              <a:rPr kumimoji="1" lang="ja-JP" altLang="en-US" dirty="0"/>
              <a:t>　</a:t>
            </a:r>
            <a:r>
              <a:rPr kumimoji="1" lang="en-US" altLang="ja-JP" dirty="0"/>
              <a:t>http://www.rysys.co.jp/exifreader/jp/download.html</a:t>
            </a:r>
          </a:p>
          <a:p>
            <a:r>
              <a:rPr kumimoji="1" lang="ja-JP" altLang="en-US" dirty="0"/>
              <a:t>　スマホ用のアプリもいくつかあるのでデモンストレーションには有効</a:t>
            </a:r>
            <a:endParaRPr kumimoji="1" lang="en-US" altLang="ja-JP" dirty="0"/>
          </a:p>
          <a:p>
            <a:r>
              <a:rPr kumimoji="1" lang="en-US" altLang="ja-JP" dirty="0"/>
              <a:t/>
            </a:r>
            <a:br>
              <a:rPr kumimoji="1" lang="en-US" altLang="ja-JP" dirty="0"/>
            </a:br>
            <a:r>
              <a:rPr kumimoji="1" lang="ja-JP" altLang="en-US" dirty="0" smtClean="0"/>
              <a:t>・写真から特定されてしまうという点については、項目</a:t>
            </a:r>
            <a:r>
              <a:rPr kumimoji="1" lang="en-US" altLang="ja-JP" dirty="0" smtClean="0"/>
              <a:t>3</a:t>
            </a:r>
            <a:r>
              <a:rPr kumimoji="1" lang="ja-JP" altLang="en-US" dirty="0" smtClean="0"/>
              <a:t>の補足資料も参照するとよい</a:t>
            </a:r>
            <a:endParaRPr kumimoji="1" lang="en-US" altLang="ja-JP" dirty="0"/>
          </a:p>
          <a:p>
            <a:r>
              <a:rPr kumimoji="1" lang="ja-JP" altLang="en-US" dirty="0"/>
              <a:t>　</a:t>
            </a:r>
            <a:endParaRPr kumimoji="1" lang="en-US"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15</a:t>
            </a:fld>
            <a:endParaRPr kumimoji="1" lang="ja-JP" altLang="en-US"/>
          </a:p>
        </p:txBody>
      </p:sp>
    </p:spTree>
    <p:extLst>
      <p:ext uri="{BB962C8B-B14F-4D97-AF65-F5344CB8AC3E}">
        <p14:creationId xmlns:p14="http://schemas.microsoft.com/office/powerpoint/2010/main" val="3236331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16</a:t>
            </a:fld>
            <a:endParaRPr kumimoji="1" lang="ja-JP" altLang="en-US"/>
          </a:p>
        </p:txBody>
      </p:sp>
    </p:spTree>
    <p:extLst>
      <p:ext uri="{BB962C8B-B14F-4D97-AF65-F5344CB8AC3E}">
        <p14:creationId xmlns:p14="http://schemas.microsoft.com/office/powerpoint/2010/main" val="3648277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17</a:t>
            </a:fld>
            <a:endParaRPr kumimoji="1" lang="ja-JP" altLang="en-US"/>
          </a:p>
        </p:txBody>
      </p:sp>
    </p:spTree>
    <p:extLst>
      <p:ext uri="{BB962C8B-B14F-4D97-AF65-F5344CB8AC3E}">
        <p14:creationId xmlns:p14="http://schemas.microsoft.com/office/powerpoint/2010/main" val="2681305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伝え方のポイント</a:t>
            </a:r>
            <a:r>
              <a:rPr kumimoji="1" lang="en-US" altLang="ja-JP" dirty="0"/>
              <a:t>】</a:t>
            </a:r>
          </a:p>
          <a:p>
            <a:r>
              <a:rPr kumimoji="1" lang="ja-JP" altLang="en-US" dirty="0"/>
              <a:t>・ロックしないまま放置すると各種情報を</a:t>
            </a:r>
            <a:r>
              <a:rPr kumimoji="1" lang="ja-JP" altLang="en-US" dirty="0" smtClean="0"/>
              <a:t>盗み見されたり</a:t>
            </a:r>
            <a:r>
              <a:rPr kumimoji="1" lang="en-US" altLang="ja-JP" dirty="0"/>
              <a:t>SNS</a:t>
            </a:r>
            <a:r>
              <a:rPr kumimoji="1" lang="ja-JP" altLang="en-US" dirty="0"/>
              <a:t>などに勝手に投稿されたりする可能性がある。</a:t>
            </a:r>
            <a:endParaRPr kumimoji="1" lang="en-US" altLang="ja-JP" dirty="0"/>
          </a:p>
          <a:p>
            <a:r>
              <a:rPr kumimoji="1" lang="ja-JP" altLang="en-US" dirty="0"/>
              <a:t>（各種アプリはパスワードを記録していて、ログイン動作が必要ないため）</a:t>
            </a:r>
          </a:p>
          <a:p>
            <a:r>
              <a:rPr kumimoji="1" lang="ja-JP" altLang="en-US" dirty="0"/>
              <a:t>・子供が勝手に操作してメッセージを送信したり、電話をかけてしまって、ビジネス上で問題が起きることもある。</a:t>
            </a:r>
          </a:p>
          <a:p>
            <a:r>
              <a:rPr kumimoji="1" lang="ja-JP" altLang="en-US" dirty="0"/>
              <a:t>　また、ポケットに入れていて誤って各種操作が実行されてしまうということもある。</a:t>
            </a:r>
          </a:p>
          <a:p>
            <a:r>
              <a:rPr kumimoji="1" lang="ja-JP" altLang="en-US" dirty="0"/>
              <a:t>・盗難、紛失を考えても自動ロックの設定と共に、パスコードロックを設定しておくべきである。</a:t>
            </a:r>
          </a:p>
          <a:p>
            <a:r>
              <a:rPr kumimoji="1" lang="ja-JP" altLang="en-US" dirty="0"/>
              <a:t>・パスコードロックが面倒だという人に対しては、</a:t>
            </a:r>
            <a:r>
              <a:rPr kumimoji="1" lang="en-US" altLang="ja-JP" dirty="0"/>
              <a:t>iPhone</a:t>
            </a:r>
            <a:r>
              <a:rPr kumimoji="1" lang="ja-JP" altLang="en-US" dirty="0"/>
              <a:t>であれば指紋認証（</a:t>
            </a:r>
            <a:r>
              <a:rPr kumimoji="1" lang="en-US" altLang="ja-JP" dirty="0"/>
              <a:t>Touch </a:t>
            </a:r>
            <a:r>
              <a:rPr kumimoji="1" lang="en-US" altLang="ja-JP" dirty="0" smtClean="0"/>
              <a:t>ID</a:t>
            </a:r>
            <a:r>
              <a:rPr kumimoji="1" lang="ja-JP" altLang="en-US" dirty="0" err="1" smtClean="0"/>
              <a:t>、</a:t>
            </a:r>
            <a:r>
              <a:rPr kumimoji="1" lang="en-US" altLang="ja-JP" dirty="0" smtClean="0"/>
              <a:t>Face ID</a:t>
            </a:r>
            <a:r>
              <a:rPr kumimoji="1" lang="ja-JP" altLang="en-US" dirty="0" smtClean="0"/>
              <a:t>）</a:t>
            </a:r>
            <a:r>
              <a:rPr kumimoji="1" lang="ja-JP" altLang="en-US" dirty="0"/>
              <a:t>、</a:t>
            </a:r>
            <a:r>
              <a:rPr kumimoji="1" lang="en-US" altLang="ja-JP" dirty="0"/>
              <a:t>Android</a:t>
            </a:r>
            <a:r>
              <a:rPr kumimoji="1" lang="ja-JP" altLang="en-US" dirty="0"/>
              <a:t>であれば機種によって顔認証（トラステッドフェイス）などの入力を必要としない手段もあるので、それらの紹介をするのも効果的。</a:t>
            </a:r>
          </a:p>
          <a:p>
            <a:endParaRPr kumimoji="1" lang="en-US" altLang="ja-JP" dirty="0"/>
          </a:p>
          <a:p>
            <a:r>
              <a:rPr kumimoji="1" lang="en-US" altLang="ja-JP" dirty="0"/>
              <a:t>【</a:t>
            </a:r>
            <a:r>
              <a:rPr kumimoji="1" lang="ja-JP" altLang="en-US" dirty="0"/>
              <a:t>補足情報</a:t>
            </a:r>
            <a:r>
              <a:rPr kumimoji="1" lang="en-US" altLang="ja-JP" dirty="0"/>
              <a:t>】</a:t>
            </a:r>
          </a:p>
          <a:p>
            <a:r>
              <a:rPr kumimoji="1" lang="ja-JP" altLang="en-US" dirty="0"/>
              <a:t>・パスコードロックに関しては、だいぶ浸透してきており、</a:t>
            </a:r>
            <a:r>
              <a:rPr kumimoji="1" lang="en-US" altLang="ja-JP" dirty="0"/>
              <a:t>iPhone</a:t>
            </a:r>
            <a:r>
              <a:rPr kumimoji="1" lang="ja-JP" altLang="en-US" dirty="0"/>
              <a:t>ユーザーの</a:t>
            </a:r>
            <a:r>
              <a:rPr kumimoji="1" lang="en-US" altLang="ja-JP" dirty="0"/>
              <a:t>95</a:t>
            </a:r>
            <a:r>
              <a:rPr kumimoji="1" lang="ja-JP" altLang="en-US" dirty="0"/>
              <a:t>％</a:t>
            </a:r>
            <a:endParaRPr kumimoji="1" lang="en-US" altLang="ja-JP" dirty="0"/>
          </a:p>
          <a:p>
            <a:r>
              <a:rPr kumimoji="1" lang="ja-JP" altLang="en-US" dirty="0"/>
              <a:t>　</a:t>
            </a:r>
            <a:r>
              <a:rPr kumimoji="1" lang="en-US" altLang="ja-JP" dirty="0"/>
              <a:t>Android</a:t>
            </a:r>
            <a:r>
              <a:rPr kumimoji="1" lang="ja-JP" altLang="en-US" dirty="0"/>
              <a:t>ユーザーの</a:t>
            </a:r>
            <a:r>
              <a:rPr kumimoji="1" lang="en-US" altLang="ja-JP" dirty="0"/>
              <a:t>70</a:t>
            </a:r>
            <a:r>
              <a:rPr kumimoji="1" lang="ja-JP" altLang="en-US" dirty="0"/>
              <a:t>％が設定しているといわれている。</a:t>
            </a:r>
            <a:endParaRPr kumimoji="1" lang="en-US" altLang="ja-JP" dirty="0"/>
          </a:p>
          <a:p>
            <a:r>
              <a:rPr kumimoji="1" lang="ja-JP" altLang="en-US" dirty="0" smtClean="0"/>
              <a:t>・パスコードロックの方法は多種多様に</a:t>
            </a:r>
            <a:r>
              <a:rPr kumimoji="1" lang="ja-JP" altLang="en-US" dirty="0" smtClean="0"/>
              <a:t>なってきて</a:t>
            </a:r>
            <a:r>
              <a:rPr kumimoji="1" lang="ja-JP" altLang="en-US" dirty="0" smtClean="0"/>
              <a:t>いるので、</a:t>
            </a:r>
            <a:endParaRPr kumimoji="1" lang="en-US" altLang="ja-JP" dirty="0" smtClean="0"/>
          </a:p>
          <a:p>
            <a:r>
              <a:rPr kumimoji="1" lang="ja-JP" altLang="en-US" dirty="0" smtClean="0"/>
              <a:t>　</a:t>
            </a:r>
            <a:r>
              <a:rPr kumimoji="1" lang="en-US" altLang="ja-JP" dirty="0" err="1" smtClean="0"/>
              <a:t>Youtube</a:t>
            </a:r>
            <a:r>
              <a:rPr kumimoji="1" lang="ja-JP" altLang="en-US" dirty="0" smtClean="0"/>
              <a:t>などの動画を利用すると良い。大手キャリアでは様々な設定方法などを公開している</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　</a:t>
            </a:r>
            <a:r>
              <a:rPr kumimoji="1" lang="en-US" altLang="ja-JP" dirty="0" smtClean="0"/>
              <a:t>au</a:t>
            </a:r>
            <a:r>
              <a:rPr kumimoji="1" lang="ja-JP" altLang="en-US" dirty="0" smtClean="0"/>
              <a:t>：</a:t>
            </a:r>
            <a:r>
              <a:rPr kumimoji="1" lang="en-US" altLang="ja-JP" dirty="0" smtClean="0"/>
              <a:t>https://www.youtube.com/user/aubyKDDIofficial/videos</a:t>
            </a:r>
          </a:p>
          <a:p>
            <a:r>
              <a:rPr kumimoji="1" lang="ja-JP" altLang="en-US" dirty="0" smtClean="0"/>
              <a:t>　</a:t>
            </a:r>
            <a:r>
              <a:rPr kumimoji="1" lang="en-US" altLang="ja-JP" dirty="0" smtClean="0"/>
              <a:t>Softbank</a:t>
            </a:r>
            <a:r>
              <a:rPr kumimoji="1" lang="ja-JP" altLang="en-US" dirty="0" smtClean="0"/>
              <a:t>：</a:t>
            </a:r>
            <a:r>
              <a:rPr kumimoji="1" lang="en-US" altLang="ja-JP" dirty="0" smtClean="0"/>
              <a:t>https://www.youtube.com/user/SoftBank/videos</a:t>
            </a:r>
          </a:p>
          <a:p>
            <a:r>
              <a:rPr kumimoji="1" lang="ja-JP" altLang="en-US" dirty="0" smtClean="0"/>
              <a:t>　</a:t>
            </a:r>
            <a:r>
              <a:rPr kumimoji="1" lang="en-US" altLang="ja-JP" dirty="0" err="1" smtClean="0"/>
              <a:t>docomo</a:t>
            </a:r>
            <a:r>
              <a:rPr kumimoji="1" lang="ja-JP" altLang="en-US" dirty="0" smtClean="0"/>
              <a:t>：</a:t>
            </a:r>
            <a:r>
              <a:rPr kumimoji="1" lang="en-US" altLang="ja-JP" dirty="0" smtClean="0"/>
              <a:t> https://www.youtube.com/user/docomoOfficial/videos</a:t>
            </a:r>
          </a:p>
          <a:p>
            <a:r>
              <a:rPr kumimoji="1" lang="ja-JP" altLang="en-US" dirty="0" smtClean="0"/>
              <a:t>　</a:t>
            </a:r>
            <a:endParaRPr kumimoji="1" lang="en-US" altLang="ja-JP" dirty="0" smtClean="0"/>
          </a:p>
          <a:p>
            <a:endParaRPr kumimoji="1" lang="en-US" altLang="ja-JP" dirty="0"/>
          </a:p>
          <a:p>
            <a:r>
              <a:rPr kumimoji="1" lang="ja-JP" altLang="en-US" dirty="0"/>
              <a:t>参考までに</a:t>
            </a:r>
            <a:r>
              <a:rPr kumimoji="1" lang="ja-JP" altLang="en-US" dirty="0" smtClean="0"/>
              <a:t>、</a:t>
            </a:r>
            <a:r>
              <a:rPr kumimoji="1" lang="en-US" altLang="ja-JP" dirty="0" smtClean="0"/>
              <a:t>Android</a:t>
            </a:r>
            <a:r>
              <a:rPr kumimoji="1" lang="ja-JP" altLang="en-US" dirty="0"/>
              <a:t>端末のパターンロック認証は</a:t>
            </a:r>
            <a:r>
              <a:rPr kumimoji="1" lang="en-US" altLang="ja-JP" dirty="0"/>
              <a:t>14</a:t>
            </a:r>
            <a:r>
              <a:rPr kumimoji="1" lang="ja-JP" altLang="en-US" dirty="0"/>
              <a:t>万</a:t>
            </a:r>
            <a:r>
              <a:rPr kumimoji="1" lang="en-US" altLang="ja-JP" dirty="0"/>
              <a:t>704</a:t>
            </a:r>
            <a:r>
              <a:rPr kumimoji="1" lang="ja-JP" altLang="en-US" dirty="0"/>
              <a:t>通りで、これは大文字・小文字の区別をしたアルファベット</a:t>
            </a:r>
            <a:r>
              <a:rPr kumimoji="1" lang="en-US" altLang="ja-JP" dirty="0"/>
              <a:t>3</a:t>
            </a:r>
            <a:r>
              <a:rPr kumimoji="1" lang="ja-JP" altLang="en-US" dirty="0"/>
              <a:t>文字の組み合わせとほぼ同数である。</a:t>
            </a:r>
            <a:endParaRPr kumimoji="1" lang="en-US" altLang="ja-JP" dirty="0"/>
          </a:p>
          <a:p>
            <a:r>
              <a:rPr kumimoji="1" lang="en-US" altLang="ja-JP" dirty="0"/>
              <a:t>3</a:t>
            </a:r>
            <a:r>
              <a:rPr kumimoji="1" lang="ja-JP" altLang="en-US" dirty="0"/>
              <a:t>文字というと強度が低い印象を受けるが、簡単には総当たりはできないため、</a:t>
            </a:r>
            <a:r>
              <a:rPr kumimoji="1" lang="en-US" altLang="ja-JP" dirty="0"/>
              <a:t>FBI</a:t>
            </a:r>
            <a:r>
              <a:rPr kumimoji="1" lang="ja-JP" altLang="en-US" dirty="0"/>
              <a:t>でも解除できなかったという逸話がある。</a:t>
            </a:r>
          </a:p>
          <a:p>
            <a:endParaRPr kumimoji="1" lang="ja-JP" altLang="en-US"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18</a:t>
            </a:fld>
            <a:endParaRPr kumimoji="1" lang="ja-JP" altLang="en-US"/>
          </a:p>
        </p:txBody>
      </p:sp>
    </p:spTree>
    <p:extLst>
      <p:ext uri="{BB962C8B-B14F-4D97-AF65-F5344CB8AC3E}">
        <p14:creationId xmlns:p14="http://schemas.microsoft.com/office/powerpoint/2010/main" val="3083318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19</a:t>
            </a:fld>
            <a:endParaRPr kumimoji="1" lang="ja-JP" altLang="en-US"/>
          </a:p>
        </p:txBody>
      </p:sp>
    </p:spTree>
    <p:extLst>
      <p:ext uri="{BB962C8B-B14F-4D97-AF65-F5344CB8AC3E}">
        <p14:creationId xmlns:p14="http://schemas.microsoft.com/office/powerpoint/2010/main" val="73962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2</a:t>
            </a:fld>
            <a:endParaRPr kumimoji="1" lang="ja-JP" altLang="en-US"/>
          </a:p>
        </p:txBody>
      </p:sp>
    </p:spTree>
    <p:extLst>
      <p:ext uri="{BB962C8B-B14F-4D97-AF65-F5344CB8AC3E}">
        <p14:creationId xmlns:p14="http://schemas.microsoft.com/office/powerpoint/2010/main" val="2793598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伝え方のポイント</a:t>
            </a:r>
            <a:r>
              <a:rPr kumimoji="1" lang="en-US" altLang="ja-JP" dirty="0"/>
              <a:t>】</a:t>
            </a:r>
          </a:p>
          <a:p>
            <a:r>
              <a:rPr kumimoji="1" lang="ja-JP" altLang="en-US" dirty="0"/>
              <a:t>近年、企業がいわゆる まとめサイトや</a:t>
            </a:r>
            <a:r>
              <a:rPr kumimoji="1" lang="en-US" altLang="ja-JP" dirty="0"/>
              <a:t>blog</a:t>
            </a:r>
            <a:r>
              <a:rPr kumimoji="1" lang="ja-JP" altLang="en-US" dirty="0" err="1"/>
              <a:t>での</a:t>
            </a:r>
            <a:r>
              <a:rPr kumimoji="1" lang="ja-JP" altLang="en-US" dirty="0"/>
              <a:t>著作権違反（無断転載）をするケースが社会問題などになっているためこの問題への関心は以前より高まっていると言える。</a:t>
            </a:r>
            <a:endParaRPr kumimoji="1" lang="en-US" altLang="ja-JP" dirty="0"/>
          </a:p>
          <a:p>
            <a:endParaRPr kumimoji="1" lang="en-US" altLang="ja-JP" dirty="0"/>
          </a:p>
          <a:p>
            <a:r>
              <a:rPr kumimoji="1" lang="ja-JP" altLang="en-US" dirty="0"/>
              <a:t>・著作権や肖像権は非常に難しい問題で、最終的には裁判をしてみなければわからないというケースが多い。</a:t>
            </a:r>
            <a:endParaRPr kumimoji="1" lang="en-US" altLang="ja-JP" dirty="0"/>
          </a:p>
          <a:p>
            <a:r>
              <a:rPr kumimoji="1" lang="ja-JP" altLang="en-US" dirty="0"/>
              <a:t>　そこで、セミナーなどでは以下の様な明らかに注意が必要なケースを取りあげるのが無難である。</a:t>
            </a:r>
          </a:p>
          <a:p>
            <a:r>
              <a:rPr kumimoji="1" lang="ja-JP" altLang="en-US" dirty="0"/>
              <a:t>　　　・雑誌や新聞の記事の写真およびテレビ番組の写真</a:t>
            </a:r>
          </a:p>
          <a:p>
            <a:r>
              <a:rPr kumimoji="1" lang="ja-JP" altLang="en-US" dirty="0"/>
              <a:t>　　　　　自分が掲載されている（執筆した）ものでも許可が必要。</a:t>
            </a:r>
          </a:p>
          <a:p>
            <a:r>
              <a:rPr kumimoji="1" lang="ja-JP" altLang="en-US" dirty="0"/>
              <a:t>　　　・人物の顔がわかる写真</a:t>
            </a:r>
          </a:p>
          <a:p>
            <a:r>
              <a:rPr kumimoji="1" lang="ja-JP" altLang="en-US" dirty="0"/>
              <a:t>　　　　顔の判別ができるかできないかは</a:t>
            </a:r>
            <a:r>
              <a:rPr kumimoji="1" lang="en-US" altLang="ja-JP" dirty="0"/>
              <a:t>SNS</a:t>
            </a:r>
            <a:r>
              <a:rPr kumimoji="1" lang="ja-JP" altLang="en-US" dirty="0"/>
              <a:t>等の自動タグ付けに認識されるかどうかを目安にするという判断基準もある。</a:t>
            </a:r>
          </a:p>
          <a:p>
            <a:r>
              <a:rPr kumimoji="1" lang="ja-JP" altLang="en-US" dirty="0"/>
              <a:t>・スライドでは、車のナンバーも挙げているが、車のナンバーは権利関係には抵触しないが、状況によっては個人を特定できる情報なので顔と同様に気を付けた方がよい。</a:t>
            </a:r>
          </a:p>
          <a:p>
            <a:r>
              <a:rPr kumimoji="1" lang="ja-JP" altLang="en-US" dirty="0"/>
              <a:t>　特定をしてくれるサービス（探偵業）が複数存在する。</a:t>
            </a:r>
            <a:endParaRPr kumimoji="1" lang="en-US" altLang="ja-JP" dirty="0"/>
          </a:p>
          <a:p>
            <a:r>
              <a:rPr kumimoji="1" lang="ja-JP" altLang="en-US" dirty="0"/>
              <a:t>（参考：</a:t>
            </a:r>
            <a:r>
              <a:rPr kumimoji="1" lang="en-US" altLang="ja-JP" dirty="0"/>
              <a:t>http://www.utahguard.com/number_plate.html</a:t>
            </a:r>
            <a:r>
              <a:rPr kumimoji="1" lang="ja-JP" altLang="en-US" dirty="0"/>
              <a:t>）</a:t>
            </a:r>
            <a:endParaRPr kumimoji="1" lang="en-US" altLang="ja-JP" dirty="0"/>
          </a:p>
          <a:p>
            <a:r>
              <a:rPr kumimoji="1" lang="ja-JP" altLang="en-US" dirty="0"/>
              <a:t>　これらは、任意保険の加入情報が漏えいしていると言われている。</a:t>
            </a:r>
            <a:endParaRPr kumimoji="1" lang="en-US" altLang="ja-JP" dirty="0"/>
          </a:p>
          <a:p>
            <a:endParaRPr kumimoji="1" lang="en-US" altLang="ja-JP" dirty="0"/>
          </a:p>
          <a:p>
            <a:r>
              <a:rPr kumimoji="1" lang="en-US" altLang="ja-JP" dirty="0"/>
              <a:t>【</a:t>
            </a:r>
            <a:r>
              <a:rPr kumimoji="1" lang="ja-JP" altLang="en-US" dirty="0"/>
              <a:t>補足情報</a:t>
            </a:r>
            <a:r>
              <a:rPr kumimoji="1" lang="en-US" altLang="ja-JP" dirty="0"/>
              <a:t>】</a:t>
            </a:r>
          </a:p>
          <a:p>
            <a:r>
              <a:rPr kumimoji="1" lang="ja-JP" altLang="en-US" dirty="0"/>
              <a:t>・著作権や肖像権はポイントに</a:t>
            </a:r>
            <a:r>
              <a:rPr kumimoji="1" lang="ja-JP" altLang="en-US" dirty="0" smtClean="0"/>
              <a:t>挙げた通り、</a:t>
            </a:r>
            <a:r>
              <a:rPr kumimoji="1" lang="ja-JP" altLang="en-US" dirty="0"/>
              <a:t>判断が難しいものが少なくない。</a:t>
            </a:r>
          </a:p>
          <a:p>
            <a:r>
              <a:rPr kumimoji="1" lang="ja-JP" altLang="en-US" dirty="0"/>
              <a:t>・著作権と肖像権については一般的には、以下の様な事例が考えられる。</a:t>
            </a:r>
          </a:p>
          <a:p>
            <a:r>
              <a:rPr kumimoji="1" lang="ja-JP" altLang="en-US" dirty="0"/>
              <a:t>・他人が撮影した（もしくは写真集などの）有名人などの人物写真の無断利用</a:t>
            </a:r>
          </a:p>
          <a:p>
            <a:r>
              <a:rPr kumimoji="1" lang="ja-JP" altLang="en-US" dirty="0"/>
              <a:t>　著作権違反（複製権や公衆送信権の侵害が考えられる）</a:t>
            </a:r>
          </a:p>
          <a:p>
            <a:r>
              <a:rPr kumimoji="1" lang="ja-JP" altLang="en-US" dirty="0"/>
              <a:t>・自分で撮影した有名人などの人物写真を本人（被撮影者）の許諾なく利用</a:t>
            </a:r>
          </a:p>
          <a:p>
            <a:r>
              <a:rPr kumimoji="1" lang="ja-JP" altLang="en-US" dirty="0"/>
              <a:t>　肖像権の侵害（有名人の場合、パブリシティ権の侵害に当たる場合も）</a:t>
            </a:r>
          </a:p>
          <a:p>
            <a:endParaRPr kumimoji="1" lang="en-US" altLang="ja-JP" dirty="0"/>
          </a:p>
          <a:p>
            <a:r>
              <a:rPr kumimoji="1" lang="ja-JP" altLang="en-US" dirty="0"/>
              <a:t>まずは、自分の投稿でしっかりとルールを守って行くというのが無難であり、他人の投稿を注意すると、</a:t>
            </a:r>
            <a:endParaRPr kumimoji="1" lang="en-US" altLang="ja-JP" dirty="0"/>
          </a:p>
          <a:p>
            <a:r>
              <a:rPr kumimoji="1" lang="ja-JP" altLang="en-US" dirty="0"/>
              <a:t>相手によってはそれをきっかけに炎上する事もあり得るので慎重になるべきである。</a:t>
            </a:r>
          </a:p>
          <a:p>
            <a:r>
              <a:rPr kumimoji="1" lang="ja-JP" altLang="en-US" dirty="0"/>
              <a:t>また、最近では著作権の問題として、フリーの素材集のサイトに著作権違反の素材（写真）が掲載され、それを利用した人が著作権違反に問われるという事例も出ている。</a:t>
            </a:r>
          </a:p>
          <a:p>
            <a:r>
              <a:rPr kumimoji="1" lang="ja-JP" altLang="en-US" dirty="0"/>
              <a:t>他人のコンテンツ（文章や写真）を利用するときには、作成者の確認が取れる範囲で利用することが望ましい。</a:t>
            </a:r>
          </a:p>
          <a:p>
            <a:endParaRPr kumimoji="1" lang="en-US" altLang="ja-JP" dirty="0"/>
          </a:p>
          <a:p>
            <a:r>
              <a:rPr kumimoji="1" lang="ja-JP" altLang="en-US" dirty="0"/>
              <a:t>（参考</a:t>
            </a:r>
            <a:r>
              <a:rPr kumimoji="1" lang="en-US" altLang="ja-JP" dirty="0"/>
              <a:t>URL</a:t>
            </a:r>
            <a:r>
              <a:rPr kumimoji="1" lang="ja-JP" altLang="en-US" dirty="0"/>
              <a:t>）</a:t>
            </a:r>
            <a:endParaRPr kumimoji="1" lang="en-US" altLang="ja-JP" dirty="0"/>
          </a:p>
          <a:p>
            <a:r>
              <a:rPr kumimoji="1" lang="ja-JP" altLang="en-US" dirty="0"/>
              <a:t>　著作権法上、本の引用・要約・目次をブログに書く時気をつけること。（青猫文具箱）</a:t>
            </a:r>
            <a:endParaRPr kumimoji="1" lang="en-US" altLang="ja-JP" dirty="0"/>
          </a:p>
          <a:p>
            <a:r>
              <a:rPr kumimoji="1" lang="ja-JP" altLang="en-US" dirty="0"/>
              <a:t>　</a:t>
            </a:r>
            <a:r>
              <a:rPr kumimoji="1" lang="en-US" altLang="ja-JP" dirty="0"/>
              <a:t>http://www.bungunote.com/entry/20141115/1416034146</a:t>
            </a:r>
          </a:p>
          <a:p>
            <a:pPr defTabSz="946587">
              <a:defRPr/>
            </a:pPr>
            <a:endParaRPr kumimoji="1" lang="en-US" altLang="ja-JP" dirty="0"/>
          </a:p>
          <a:p>
            <a:pPr defTabSz="946587">
              <a:defRPr/>
            </a:pPr>
            <a:r>
              <a:rPr kumimoji="1" lang="ja-JP" altLang="en-US" b="0" dirty="0"/>
              <a:t>　</a:t>
            </a:r>
            <a:r>
              <a:rPr lang="en-US" altLang="ja-JP" dirty="0"/>
              <a:t>18</a:t>
            </a:r>
            <a:r>
              <a:rPr lang="ja-JP" altLang="en-US" dirty="0"/>
              <a:t>歳からの著作権入門</a:t>
            </a:r>
          </a:p>
          <a:p>
            <a:r>
              <a:rPr kumimoji="1" lang="ja-JP" altLang="en-US" dirty="0"/>
              <a:t>　</a:t>
            </a:r>
            <a:r>
              <a:rPr kumimoji="1" lang="en-US" altLang="ja-JP" dirty="0"/>
              <a:t>https://japan.cnet.com/sp/copyright_study/</a:t>
            </a: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20</a:t>
            </a:fld>
            <a:endParaRPr kumimoji="1" lang="ja-JP" altLang="en-US"/>
          </a:p>
        </p:txBody>
      </p:sp>
    </p:spTree>
    <p:extLst>
      <p:ext uri="{BB962C8B-B14F-4D97-AF65-F5344CB8AC3E}">
        <p14:creationId xmlns:p14="http://schemas.microsoft.com/office/powerpoint/2010/main" val="2598916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21</a:t>
            </a:fld>
            <a:endParaRPr kumimoji="1" lang="ja-JP" altLang="en-US"/>
          </a:p>
        </p:txBody>
      </p:sp>
    </p:spTree>
    <p:extLst>
      <p:ext uri="{BB962C8B-B14F-4D97-AF65-F5344CB8AC3E}">
        <p14:creationId xmlns:p14="http://schemas.microsoft.com/office/powerpoint/2010/main" val="1305729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伝え方のポイント</a:t>
            </a:r>
            <a:r>
              <a:rPr kumimoji="1" lang="en-US" altLang="ja-JP" dirty="0"/>
              <a:t>】</a:t>
            </a:r>
          </a:p>
          <a:p>
            <a:r>
              <a:rPr kumimoji="1" lang="ja-JP" altLang="en-US" dirty="0" smtClean="0"/>
              <a:t>最近のフェイクニュースは、発端は意図的なものが多いためダマされるケースが増えている。</a:t>
            </a:r>
            <a:endParaRPr kumimoji="1" lang="en-US" altLang="ja-JP" dirty="0" smtClean="0"/>
          </a:p>
          <a:p>
            <a:r>
              <a:rPr kumimoji="1" lang="ja-JP" altLang="en-US" dirty="0" smtClean="0"/>
              <a:t>フェイクニュースと知らずに拡散してしまうと、周囲から“ひんしゅく“をかう、信頼を失うだけでなく、</a:t>
            </a:r>
            <a:endParaRPr kumimoji="1" lang="en-US" altLang="ja-JP" dirty="0" smtClean="0"/>
          </a:p>
          <a:p>
            <a:r>
              <a:rPr kumimoji="1" lang="ja-JP" altLang="en-US" dirty="0" smtClean="0"/>
              <a:t>場合によっては企業から損害賠償の対象にされる可能性もある事を知っておくべき。</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対策は、驚くようなニュースはまず疑うことから、そして、一次情報を探すという事になるが、</a:t>
            </a:r>
            <a:endParaRPr kumimoji="1" lang="en-US" altLang="ja-JP" dirty="0" smtClean="0"/>
          </a:p>
          <a:p>
            <a:r>
              <a:rPr kumimoji="1" lang="ja-JP" altLang="en-US" dirty="0" smtClean="0"/>
              <a:t>コツは、普段からニュースや出来事をシェア、伝聞するときには正しい引用を心がけるという事である。</a:t>
            </a:r>
            <a:endParaRPr kumimoji="1" lang="en-US" altLang="ja-JP" dirty="0" smtClean="0"/>
          </a:p>
          <a:p>
            <a:r>
              <a:rPr kumimoji="1" lang="ja-JP" altLang="en-US" dirty="0" smtClean="0"/>
              <a:t>正しい引用とは</a:t>
            </a:r>
            <a:endParaRPr kumimoji="1" lang="en-US" altLang="ja-JP" dirty="0" smtClean="0"/>
          </a:p>
          <a:p>
            <a:r>
              <a:rPr kumimoji="1" lang="ja-JP" altLang="en-US" dirty="0" smtClean="0"/>
              <a:t>日時、文責（作者）、媒体、（すなわち、いつ、だれが、どこで）を</a:t>
            </a:r>
            <a:r>
              <a:rPr kumimoji="1" lang="en-US" altLang="ja-JP" dirty="0" smtClean="0"/>
              <a:t/>
            </a:r>
            <a:br>
              <a:rPr kumimoji="1" lang="en-US" altLang="ja-JP" dirty="0" smtClean="0"/>
            </a:br>
            <a:r>
              <a:rPr kumimoji="1" lang="ja-JP" altLang="en-US" dirty="0" smtClean="0"/>
              <a:t>つねに明確に引用することを心がけていれば、フェイクニュースに引っかかる可能性を低くする事が出来る。</a:t>
            </a:r>
            <a:r>
              <a:rPr kumimoji="1" lang="en-US" altLang="ja-JP" dirty="0" smtClean="0"/>
              <a:t/>
            </a:r>
            <a:br>
              <a:rPr kumimoji="1" lang="en-US" altLang="ja-JP" dirty="0" smtClean="0"/>
            </a:br>
            <a:r>
              <a:rPr kumimoji="1" lang="ja-JP" altLang="en-US" dirty="0" smtClean="0"/>
              <a:t>ただし、媒体によってはそもそも信用できない媒体もあるのでその点も注意が必要ではある。</a:t>
            </a:r>
            <a:endParaRPr kumimoji="1" lang="en-US" altLang="ja-JP" dirty="0" smtClean="0"/>
          </a:p>
          <a:p>
            <a:endParaRPr kumimoji="1" lang="en-US" altLang="ja-JP" dirty="0"/>
          </a:p>
          <a:p>
            <a:r>
              <a:rPr kumimoji="1" lang="en-US" altLang="ja-JP" dirty="0"/>
              <a:t>【</a:t>
            </a:r>
            <a:r>
              <a:rPr kumimoji="1" lang="ja-JP" altLang="en-US" dirty="0"/>
              <a:t>補足情報</a:t>
            </a:r>
            <a:r>
              <a:rPr kumimoji="1" lang="en-US" altLang="ja-JP" dirty="0"/>
              <a:t>】</a:t>
            </a:r>
          </a:p>
          <a:p>
            <a:r>
              <a:rPr kumimoji="1" lang="ja-JP" altLang="en-US" dirty="0" smtClean="0"/>
              <a:t>参考として、大人のための</a:t>
            </a:r>
            <a:r>
              <a:rPr kumimoji="1" lang="en-US" altLang="ja-JP" dirty="0" smtClean="0"/>
              <a:t>SNS</a:t>
            </a:r>
            <a:r>
              <a:rPr kumimoji="1" lang="ja-JP" altLang="en-US" dirty="0" smtClean="0"/>
              <a:t>のスライドを以下に用意した。</a:t>
            </a:r>
            <a:endParaRPr kumimoji="1" lang="en-US" altLang="ja-JP" dirty="0" smtClean="0"/>
          </a:p>
          <a:p>
            <a:r>
              <a:rPr lang="en-US" altLang="ja-JP" dirty="0"/>
              <a:t>https://goo.gl/c1n7zK</a:t>
            </a:r>
          </a:p>
          <a:p>
            <a:r>
              <a:rPr kumimoji="1" lang="ja-JP" altLang="en-US" dirty="0" smtClean="0"/>
              <a:t>二次利用する時は </a:t>
            </a:r>
            <a:r>
              <a:rPr kumimoji="1" lang="en-US" altLang="ja-JP" dirty="0" smtClean="0"/>
              <a:t>shinichi@fuchi.info</a:t>
            </a:r>
            <a:r>
              <a:rPr kumimoji="1" lang="ja-JP" altLang="en-US" dirty="0" err="1" smtClean="0"/>
              <a:t>まで</a:t>
            </a:r>
            <a:r>
              <a:rPr kumimoji="1" lang="ja-JP" altLang="en-US" dirty="0" smtClean="0"/>
              <a:t>連絡をください。</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22</a:t>
            </a:fld>
            <a:endParaRPr kumimoji="1" lang="ja-JP" altLang="en-US"/>
          </a:p>
        </p:txBody>
      </p:sp>
    </p:spTree>
    <p:extLst>
      <p:ext uri="{BB962C8B-B14F-4D97-AF65-F5344CB8AC3E}">
        <p14:creationId xmlns:p14="http://schemas.microsoft.com/office/powerpoint/2010/main" val="3150530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23</a:t>
            </a:fld>
            <a:endParaRPr kumimoji="1" lang="ja-JP" altLang="en-US"/>
          </a:p>
        </p:txBody>
      </p:sp>
    </p:spTree>
    <p:extLst>
      <p:ext uri="{BB962C8B-B14F-4D97-AF65-F5344CB8AC3E}">
        <p14:creationId xmlns:p14="http://schemas.microsoft.com/office/powerpoint/2010/main" val="3544860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伝え方のポイント</a:t>
            </a:r>
            <a:r>
              <a:rPr kumimoji="1" lang="en-US" altLang="ja-JP" dirty="0"/>
              <a:t>】</a:t>
            </a:r>
          </a:p>
          <a:p>
            <a:r>
              <a:rPr kumimoji="1" lang="ja-JP" altLang="en-US" dirty="0"/>
              <a:t>・大前提として相手は騙しのプロなので、自分は大丈夫という過信をしない。</a:t>
            </a:r>
            <a:endParaRPr kumimoji="1" lang="en-US" altLang="ja-JP" dirty="0"/>
          </a:p>
          <a:p>
            <a:r>
              <a:rPr kumimoji="1" lang="ja-JP" altLang="en-US" dirty="0"/>
              <a:t>・ショッピングサイトの見分け方に関してはガイドブックのコラムを紹介する。</a:t>
            </a:r>
            <a:endParaRPr kumimoji="1" lang="en-US" altLang="ja-JP" dirty="0"/>
          </a:p>
          <a:p>
            <a:r>
              <a:rPr kumimoji="1" lang="ja-JP" altLang="en-US" dirty="0"/>
              <a:t>　ただし、これらを毎回全て確認するのは現実的ではないかも知れない。</a:t>
            </a:r>
          </a:p>
          <a:p>
            <a:r>
              <a:rPr kumimoji="1" lang="ja-JP" altLang="en-US" dirty="0"/>
              <a:t>　そこで、最低、</a:t>
            </a:r>
            <a:r>
              <a:rPr kumimoji="1" lang="en-US" altLang="ja-JP" dirty="0"/>
              <a:t>https</a:t>
            </a:r>
            <a:r>
              <a:rPr kumimoji="1" lang="ja-JP" altLang="en-US" dirty="0"/>
              <a:t>通信と支払い方法（特に振込口座の名義）を確認する様に強調する。</a:t>
            </a:r>
          </a:p>
          <a:p>
            <a:r>
              <a:rPr kumimoji="1" lang="ja-JP" altLang="en-US" dirty="0"/>
              <a:t>・買い物をする場合、通常買う物「バックが欲しい」「靴が欲しい」と商品で検索をしたり探したりするために発生する詐欺と言っても良い。</a:t>
            </a:r>
            <a:endParaRPr kumimoji="1" lang="en-US" altLang="ja-JP" dirty="0"/>
          </a:p>
          <a:p>
            <a:r>
              <a:rPr kumimoji="1" lang="ja-JP" altLang="en-US" dirty="0"/>
              <a:t>「お店も選ぶ」という視点を持てるようにする。その場合、楽天や</a:t>
            </a:r>
            <a:r>
              <a:rPr kumimoji="1" lang="en-US" altLang="ja-JP" dirty="0"/>
              <a:t>Amazon</a:t>
            </a:r>
            <a:r>
              <a:rPr kumimoji="1" lang="ja-JP" altLang="en-US" dirty="0"/>
              <a:t>などサイト自体が有名なものであっても、実際に購入する店が安全かどうか</a:t>
            </a:r>
            <a:endParaRPr kumimoji="1" lang="en-US" altLang="ja-JP" dirty="0"/>
          </a:p>
          <a:p>
            <a:r>
              <a:rPr kumimoji="1" lang="ja-JP" altLang="en-US" dirty="0"/>
              <a:t>判断する必要がある。</a:t>
            </a:r>
            <a:endParaRPr kumimoji="1" lang="en-US" altLang="ja-JP" dirty="0"/>
          </a:p>
          <a:p>
            <a:r>
              <a:rPr kumimoji="1" lang="ja-JP" altLang="en-US" dirty="0"/>
              <a:t>不自然に安い商品は詐欺である場合が多いので、相場を確認する事も重要。</a:t>
            </a:r>
            <a:endParaRPr kumimoji="1" lang="en-US" altLang="ja-JP" dirty="0"/>
          </a:p>
          <a:p>
            <a:r>
              <a:rPr kumimoji="1" lang="ja-JP" altLang="en-US" dirty="0"/>
              <a:t>・オークションに関しては、落札前の注意事項、落札後の注意事項を紹介しているが、極力、取引を仲介してくれるサービスを利用することをすすめる。</a:t>
            </a:r>
            <a:endParaRPr kumimoji="1" lang="en-US" altLang="ja-JP" dirty="0"/>
          </a:p>
          <a:p>
            <a:endParaRPr kumimoji="1" lang="en-US" altLang="ja-JP" dirty="0"/>
          </a:p>
          <a:p>
            <a:endParaRPr kumimoji="1" lang="en-US" altLang="ja-JP" dirty="0"/>
          </a:p>
          <a:p>
            <a:r>
              <a:rPr kumimoji="1" lang="en-US" altLang="ja-JP" dirty="0"/>
              <a:t>【</a:t>
            </a:r>
            <a:r>
              <a:rPr kumimoji="1" lang="ja-JP" altLang="en-US" dirty="0"/>
              <a:t>補足情報</a:t>
            </a:r>
            <a:r>
              <a:rPr kumimoji="1" lang="en-US" altLang="ja-JP" dirty="0"/>
              <a:t>】</a:t>
            </a:r>
          </a:p>
          <a:p>
            <a:r>
              <a:rPr kumimoji="1" lang="ja-JP" altLang="en-US" dirty="0"/>
              <a:t>・被害の例として、住所や名前、電話番号などを詐欺に利用されるというケースもある。</a:t>
            </a:r>
            <a:endParaRPr kumimoji="1" lang="en-US" altLang="ja-JP" dirty="0"/>
          </a:p>
          <a:p>
            <a:endParaRPr kumimoji="1" lang="en-US" altLang="ja-JP" dirty="0"/>
          </a:p>
          <a:p>
            <a:r>
              <a:rPr kumimoji="1" lang="ja-JP" altLang="en-US" dirty="0"/>
              <a:t>・振込先の口座情報について、預金保険機構で詐欺に利用された経緯がないか調べることが出来る。</a:t>
            </a:r>
            <a:endParaRPr kumimoji="1" lang="en-US" altLang="ja-JP" dirty="0"/>
          </a:p>
          <a:p>
            <a:pPr defTabSz="946587">
              <a:defRPr/>
            </a:pPr>
            <a:r>
              <a:rPr kumimoji="1" lang="en-US" altLang="ja-JP" dirty="0"/>
              <a:t>http://furikomesagi.dic.go.jp/cond_base.php</a:t>
            </a:r>
          </a:p>
          <a:p>
            <a:endParaRPr kumimoji="1" lang="en-US" altLang="ja-JP" dirty="0"/>
          </a:p>
          <a:p>
            <a:r>
              <a:rPr kumimoji="1" lang="ja-JP" altLang="en-US" dirty="0"/>
              <a:t>・詐欺サイトの出現は、お中元、お歳暮、バレンタイン、クリスマス、母の日、父の日など世の中のイベントに合わせて増加する。</a:t>
            </a:r>
            <a:endParaRPr kumimoji="1" lang="en-US" altLang="ja-JP" dirty="0"/>
          </a:p>
          <a:p>
            <a:r>
              <a:rPr kumimoji="1" lang="ja-JP" altLang="en-US" dirty="0"/>
              <a:t>とくにこれらの時期には普段ネットショッピングをしない人が利用する事で騙されるケースが多い。</a:t>
            </a:r>
            <a:endParaRPr kumimoji="1" lang="en-US" altLang="ja-JP" dirty="0"/>
          </a:p>
          <a:p>
            <a:endParaRPr kumimoji="1" lang="en-US" altLang="ja-JP" dirty="0"/>
          </a:p>
          <a:p>
            <a:r>
              <a:rPr kumimoji="1" lang="ja-JP" altLang="en-US" dirty="0"/>
              <a:t>・国民生活センター（</a:t>
            </a:r>
            <a:r>
              <a:rPr kumimoji="1" lang="en-US" altLang="ja-JP" dirty="0"/>
              <a:t>http://www.kokusen.go.jp/ncac_index.html</a:t>
            </a:r>
            <a:r>
              <a:rPr kumimoji="1" lang="ja-JP" altLang="en-US" dirty="0"/>
              <a:t>）の、判例・事例には簡単な事例や統計情報（</a:t>
            </a:r>
            <a:r>
              <a:rPr kumimoji="1" lang="en-US" altLang="ja-JP" dirty="0"/>
              <a:t>http://www.kokusen.go.jp/category/jirei_hanrei.html</a:t>
            </a:r>
            <a:r>
              <a:rPr kumimoji="1" lang="ja-JP" altLang="en-US" dirty="0"/>
              <a:t>）が掲載されているので、傾向や最新の事例を参照すると良い。</a:t>
            </a:r>
          </a:p>
          <a:p>
            <a:endParaRPr kumimoji="1" lang="en-US" altLang="ja-JP" dirty="0"/>
          </a:p>
          <a:p>
            <a:r>
              <a:rPr kumimoji="1" lang="ja-JP" altLang="en-US" dirty="0"/>
              <a:t>・オークションに関しては、欲しいものを少しでも安く。という思いや、正規のルートで販売されなくなった物を手に入れたいなど、</a:t>
            </a:r>
            <a:endParaRPr kumimoji="1" lang="en-US" altLang="ja-JP" dirty="0"/>
          </a:p>
          <a:p>
            <a:r>
              <a:rPr kumimoji="1" lang="ja-JP" altLang="en-US" dirty="0"/>
              <a:t>”欲しい”という気持ちが強く、ゆえに騙されるケースも後を絶たない。</a:t>
            </a:r>
          </a:p>
          <a:p>
            <a:r>
              <a:rPr kumimoji="1" lang="ja-JP" altLang="en-US" dirty="0"/>
              <a:t>また、騙されなかったとしても特定のアーティストの</a:t>
            </a:r>
            <a:r>
              <a:rPr kumimoji="1" lang="en-US" altLang="ja-JP" dirty="0"/>
              <a:t>Live</a:t>
            </a:r>
            <a:r>
              <a:rPr kumimoji="1" lang="ja-JP" altLang="en-US" dirty="0"/>
              <a:t>チケットなどオークションでの売買が禁止されている物を購入すると、</a:t>
            </a:r>
            <a:endParaRPr kumimoji="1" lang="en-US" altLang="ja-JP" dirty="0"/>
          </a:p>
          <a:p>
            <a:r>
              <a:rPr kumimoji="1" lang="en-US" altLang="ja-JP" dirty="0"/>
              <a:t>Live</a:t>
            </a:r>
            <a:r>
              <a:rPr kumimoji="1" lang="ja-JP" altLang="en-US" dirty="0"/>
              <a:t>に入れないなどの結果を招くこともあるので、受講者の年齢層によっては紹介すると良いだろう。</a:t>
            </a:r>
          </a:p>
          <a:p>
            <a:r>
              <a:rPr kumimoji="1" lang="ja-JP" altLang="en-US" dirty="0"/>
              <a:t>（無効座席の参考</a:t>
            </a:r>
            <a:r>
              <a:rPr kumimoji="1" lang="en-US" altLang="ja-JP" dirty="0"/>
              <a:t>URL</a:t>
            </a:r>
            <a:r>
              <a:rPr kumimoji="1" lang="ja-JP" altLang="en-US" dirty="0"/>
              <a:t>）</a:t>
            </a:r>
            <a:endParaRPr kumimoji="1" lang="en-US" altLang="ja-JP" dirty="0"/>
          </a:p>
          <a:p>
            <a:r>
              <a:rPr kumimoji="1" lang="en-US" altLang="ja-JP" dirty="0"/>
              <a:t>http://okutta.blog.jp/archives/1628761.html</a:t>
            </a:r>
          </a:p>
          <a:p>
            <a:r>
              <a:rPr kumimoji="1" lang="en-US" altLang="ja-JP" dirty="0"/>
              <a:t>https://detail.chiebukuro.yahoo.co.jp/qa/question_detail/q1486592334</a:t>
            </a:r>
          </a:p>
          <a:p>
            <a:endParaRPr kumimoji="1" lang="en-US" altLang="ja-JP" dirty="0"/>
          </a:p>
          <a:p>
            <a:r>
              <a:rPr kumimoji="1" lang="ja-JP" altLang="en-US" dirty="0"/>
              <a:t>・近年では</a:t>
            </a:r>
            <a:r>
              <a:rPr kumimoji="1" lang="en-US" altLang="ja-JP" dirty="0"/>
              <a:t>SSL</a:t>
            </a:r>
            <a:r>
              <a:rPr kumimoji="1" lang="ja-JP" altLang="en-US" dirty="0"/>
              <a:t>を利用する詐欺サイトもあるため、受講者の背景などによっては、</a:t>
            </a:r>
            <a:r>
              <a:rPr kumimoji="1" lang="en-US" altLang="ja-JP" dirty="0"/>
              <a:t>SSL</a:t>
            </a:r>
            <a:r>
              <a:rPr kumimoji="1" lang="ja-JP" altLang="en-US" dirty="0"/>
              <a:t>と</a:t>
            </a:r>
            <a:r>
              <a:rPr kumimoji="1" lang="en-US" altLang="ja-JP" dirty="0"/>
              <a:t>EVSSL</a:t>
            </a:r>
            <a:r>
              <a:rPr kumimoji="1" lang="ja-JP" altLang="en-US" dirty="0"/>
              <a:t>の違いなども説明すると良い。</a:t>
            </a:r>
            <a:endParaRPr kumimoji="1" lang="en-US" altLang="ja-JP" dirty="0"/>
          </a:p>
          <a:p>
            <a:endParaRPr kumimoji="1" lang="en-US" altLang="ja-JP" dirty="0"/>
          </a:p>
          <a:p>
            <a:r>
              <a:rPr kumimoji="1" lang="ja-JP" altLang="en-US" dirty="0"/>
              <a:t>・自分で実際のショッピングサイトなどの画像を利用する際は、出典を明記するなど著作権への配慮を忘れず</a:t>
            </a:r>
            <a:r>
              <a:rPr kumimoji="1" lang="ja-JP" altLang="en-US" dirty="0" smtClean="0"/>
              <a:t>にする。</a:t>
            </a:r>
            <a:endParaRPr kumimoji="1" lang="en-US" altLang="ja-JP" dirty="0" smtClean="0"/>
          </a:p>
          <a:p>
            <a:endParaRPr kumimoji="1" lang="en-US" altLang="ja-JP" dirty="0" smtClean="0"/>
          </a:p>
          <a:p>
            <a:r>
              <a:rPr kumimoji="1" lang="ja-JP" altLang="en-US" dirty="0" smtClean="0"/>
              <a:t>・初めてのサイトや怪しいと思ったら、以下の様なサービスで調べることも可能。</a:t>
            </a:r>
            <a:endParaRPr kumimoji="1" lang="en-US" altLang="ja-JP" dirty="0" smtClean="0"/>
          </a:p>
          <a:p>
            <a:r>
              <a:rPr kumimoji="1" lang="ja-JP" altLang="en-US" dirty="0" smtClean="0"/>
              <a:t>　</a:t>
            </a:r>
            <a:r>
              <a:rPr kumimoji="1" lang="en-US" altLang="ja-JP" dirty="0" err="1" smtClean="0"/>
              <a:t>Gred</a:t>
            </a:r>
            <a:r>
              <a:rPr kumimoji="1" lang="ja-JP" altLang="en-US" dirty="0" smtClean="0"/>
              <a:t>で</a:t>
            </a:r>
            <a:r>
              <a:rPr kumimoji="1" lang="en-US" altLang="ja-JP" dirty="0" smtClean="0"/>
              <a:t>Check</a:t>
            </a:r>
            <a:r>
              <a:rPr kumimoji="1" lang="ja-JP" altLang="en-US" dirty="0" smtClean="0"/>
              <a:t>　</a:t>
            </a:r>
            <a:r>
              <a:rPr kumimoji="1" lang="en-US" altLang="ja-JP" dirty="0" smtClean="0"/>
              <a:t>http://check.gred.jp/</a:t>
            </a:r>
            <a:br>
              <a:rPr kumimoji="1" lang="en-US" altLang="ja-JP" dirty="0" smtClean="0"/>
            </a:br>
            <a:r>
              <a:rPr kumimoji="1" lang="ja-JP" altLang="en-US" dirty="0" smtClean="0"/>
              <a:t>　トレンドマイクロ　</a:t>
            </a:r>
            <a:r>
              <a:rPr kumimoji="1" lang="en-US" altLang="ja-JP" dirty="0" smtClean="0"/>
              <a:t>https://jp.sitesafety.trendmicro.com/?cc=jp</a:t>
            </a:r>
          </a:p>
          <a:p>
            <a:r>
              <a:rPr kumimoji="1" lang="ja-JP" altLang="en-US" dirty="0" smtClean="0"/>
              <a:t>　ノートン　</a:t>
            </a:r>
            <a:r>
              <a:rPr kumimoji="1" lang="en-US" altLang="ja-JP" dirty="0" smtClean="0"/>
              <a:t>https://jp.norton.com/safe-search</a:t>
            </a:r>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24</a:t>
            </a:fld>
            <a:endParaRPr kumimoji="1" lang="ja-JP" altLang="en-US"/>
          </a:p>
        </p:txBody>
      </p:sp>
    </p:spTree>
    <p:extLst>
      <p:ext uri="{BB962C8B-B14F-4D97-AF65-F5344CB8AC3E}">
        <p14:creationId xmlns:p14="http://schemas.microsoft.com/office/powerpoint/2010/main" val="1969286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25</a:t>
            </a:fld>
            <a:endParaRPr kumimoji="1" lang="ja-JP" altLang="en-US"/>
          </a:p>
        </p:txBody>
      </p:sp>
    </p:spTree>
    <p:extLst>
      <p:ext uri="{BB962C8B-B14F-4D97-AF65-F5344CB8AC3E}">
        <p14:creationId xmlns:p14="http://schemas.microsoft.com/office/powerpoint/2010/main" val="2553533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
            </a:r>
            <a:br>
              <a:rPr kumimoji="1" lang="en-US" altLang="ja-JP" dirty="0"/>
            </a:b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26</a:t>
            </a:fld>
            <a:endParaRPr kumimoji="1" lang="ja-JP" altLang="en-US"/>
          </a:p>
        </p:txBody>
      </p:sp>
    </p:spTree>
    <p:extLst>
      <p:ext uri="{BB962C8B-B14F-4D97-AF65-F5344CB8AC3E}">
        <p14:creationId xmlns:p14="http://schemas.microsoft.com/office/powerpoint/2010/main" val="2300438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27</a:t>
            </a:fld>
            <a:endParaRPr kumimoji="1" lang="ja-JP" altLang="en-US"/>
          </a:p>
        </p:txBody>
      </p:sp>
    </p:spTree>
    <p:extLst>
      <p:ext uri="{BB962C8B-B14F-4D97-AF65-F5344CB8AC3E}">
        <p14:creationId xmlns:p14="http://schemas.microsoft.com/office/powerpoint/2010/main" val="260485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28</a:t>
            </a:fld>
            <a:endParaRPr kumimoji="1" lang="ja-JP" altLang="en-US"/>
          </a:p>
        </p:txBody>
      </p:sp>
    </p:spTree>
    <p:extLst>
      <p:ext uri="{BB962C8B-B14F-4D97-AF65-F5344CB8AC3E}">
        <p14:creationId xmlns:p14="http://schemas.microsoft.com/office/powerpoint/2010/main" val="328977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29</a:t>
            </a:fld>
            <a:endParaRPr kumimoji="1" lang="ja-JP" altLang="en-US"/>
          </a:p>
        </p:txBody>
      </p:sp>
    </p:spTree>
    <p:extLst>
      <p:ext uri="{BB962C8B-B14F-4D97-AF65-F5344CB8AC3E}">
        <p14:creationId xmlns:p14="http://schemas.microsoft.com/office/powerpoint/2010/main" val="54897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3</a:t>
            </a:fld>
            <a:endParaRPr kumimoji="1" lang="ja-JP" altLang="en-US"/>
          </a:p>
        </p:txBody>
      </p:sp>
    </p:spTree>
    <p:extLst>
      <p:ext uri="{BB962C8B-B14F-4D97-AF65-F5344CB8AC3E}">
        <p14:creationId xmlns:p14="http://schemas.microsoft.com/office/powerpoint/2010/main" val="1441831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伝え方のポイント</a:t>
            </a:r>
            <a:r>
              <a:rPr kumimoji="1" lang="en-US" altLang="ja-JP" dirty="0"/>
              <a:t>】</a:t>
            </a:r>
          </a:p>
          <a:p>
            <a:r>
              <a:rPr kumimoji="1" lang="ja-JP" altLang="en-US" dirty="0"/>
              <a:t>・ガイドブックにもあるとおり、使い回しをしないというのが至上命題。</a:t>
            </a:r>
            <a:endParaRPr kumimoji="1" lang="en-US" altLang="ja-JP" dirty="0"/>
          </a:p>
          <a:p>
            <a:r>
              <a:rPr kumimoji="1" lang="ja-JP" altLang="en-US" dirty="0"/>
              <a:t>（使い回し被害の参考：</a:t>
            </a:r>
            <a:r>
              <a:rPr lang="en-US" altLang="ja-JP" dirty="0"/>
              <a:t>Ameba</a:t>
            </a:r>
            <a:r>
              <a:rPr lang="ja-JP" altLang="en-US" dirty="0"/>
              <a:t>に不正ログイン</a:t>
            </a:r>
            <a:r>
              <a:rPr lang="en-US" altLang="ja-JP" dirty="0"/>
              <a:t>59</a:t>
            </a:r>
            <a:r>
              <a:rPr lang="ja-JP" altLang="en-US" dirty="0"/>
              <a:t>万件　リスト型攻撃　試行は</a:t>
            </a:r>
            <a:r>
              <a:rPr lang="en-US" altLang="ja-JP" dirty="0"/>
              <a:t>3755</a:t>
            </a:r>
            <a:r>
              <a:rPr lang="ja-JP" altLang="en-US" dirty="0"/>
              <a:t>万回</a:t>
            </a:r>
            <a:r>
              <a:rPr lang="en-US" altLang="ja-JP" dirty="0"/>
              <a:t/>
            </a:r>
            <a:br>
              <a:rPr lang="en-US" altLang="ja-JP" dirty="0"/>
            </a:br>
            <a:r>
              <a:rPr lang="ja-JP" altLang="en-US" b="1" dirty="0"/>
              <a:t>　　　</a:t>
            </a:r>
            <a:r>
              <a:rPr kumimoji="1" lang="en-US" altLang="ja-JP" dirty="0"/>
              <a:t>http://www.itmedia.co.jp/news/articles/1611/30/news101.html</a:t>
            </a:r>
            <a:r>
              <a:rPr kumimoji="1" lang="ja-JP" altLang="en-US" dirty="0"/>
              <a:t>）</a:t>
            </a:r>
            <a:endParaRPr kumimoji="1" lang="en-US" altLang="ja-JP" dirty="0"/>
          </a:p>
          <a:p>
            <a:endParaRPr kumimoji="1" lang="en-US" altLang="ja-JP" dirty="0"/>
          </a:p>
          <a:p>
            <a:r>
              <a:rPr kumimoji="1" lang="ja-JP" altLang="en-US" dirty="0"/>
              <a:t>そのための解決方法として、ガイドブックではパスワード生成に関するノウハウを紹介しているが、</a:t>
            </a:r>
            <a:endParaRPr kumimoji="1" lang="en-US" altLang="ja-JP" dirty="0"/>
          </a:p>
          <a:p>
            <a:r>
              <a:rPr kumimoji="1" lang="ja-JP" altLang="en-US" dirty="0"/>
              <a:t>パスワード管理ツールを利用するのが現実的な対応といえる。</a:t>
            </a:r>
            <a:endParaRPr kumimoji="1" lang="en-US" altLang="ja-JP" dirty="0"/>
          </a:p>
          <a:p>
            <a:r>
              <a:rPr kumimoji="1" lang="ja-JP" altLang="en-US" dirty="0"/>
              <a:t>ただし、パスワード管理ツール自体が信用できるかどうかも問題。</a:t>
            </a:r>
            <a:endParaRPr kumimoji="1" lang="en-US" altLang="ja-JP" dirty="0"/>
          </a:p>
          <a:p>
            <a:r>
              <a:rPr kumimoji="1" lang="ja-JP" altLang="en-US" dirty="0"/>
              <a:t>きちんとしたベンダーのものを選択する必要がある。</a:t>
            </a:r>
            <a:endParaRPr kumimoji="1" lang="en-US" altLang="ja-JP" dirty="0"/>
          </a:p>
          <a:p>
            <a:r>
              <a:rPr kumimoji="1" lang="ja-JP" altLang="en-US" dirty="0"/>
              <a:t>また、アナログのノートで管理するノートもある</a:t>
            </a:r>
            <a:endParaRPr kumimoji="1" lang="en-US" altLang="ja-JP" dirty="0"/>
          </a:p>
          <a:p>
            <a:r>
              <a:rPr kumimoji="1" lang="ja-JP" altLang="en-US" dirty="0"/>
              <a:t>パスワード管理ノート</a:t>
            </a:r>
            <a:endParaRPr kumimoji="1" lang="en-US" altLang="ja-JP" dirty="0"/>
          </a:p>
          <a:p>
            <a:r>
              <a:rPr kumimoji="1" lang="en-US" altLang="ja-JP" dirty="0"/>
              <a:t>https://www.amacoto.com/</a:t>
            </a:r>
          </a:p>
          <a:p>
            <a:r>
              <a:rPr kumimoji="1" lang="ja-JP" altLang="en-US" dirty="0"/>
              <a:t>紹介記事</a:t>
            </a:r>
            <a:r>
              <a:rPr kumimoji="1" lang="en-US" altLang="ja-JP" dirty="0"/>
              <a:t/>
            </a:r>
            <a:br>
              <a:rPr kumimoji="1" lang="en-US" altLang="ja-JP" dirty="0"/>
            </a:br>
            <a:r>
              <a:rPr kumimoji="1" lang="en-US" altLang="ja-JP" dirty="0"/>
              <a:t>http://www.excite.co.jp/News/bit/E1479359442733.html</a:t>
            </a:r>
          </a:p>
          <a:p>
            <a:endParaRPr kumimoji="1" lang="en-US" altLang="ja-JP" dirty="0"/>
          </a:p>
          <a:p>
            <a:endParaRPr kumimoji="1" lang="en-US" altLang="ja-JP" dirty="0"/>
          </a:p>
          <a:p>
            <a:endParaRPr kumimoji="1" lang="en-US" altLang="ja-JP" dirty="0"/>
          </a:p>
          <a:p>
            <a:r>
              <a:rPr kumimoji="1" lang="ja-JP" altLang="en-US" dirty="0"/>
              <a:t>・パスワードではなくメールアドレス（</a:t>
            </a:r>
            <a:r>
              <a:rPr kumimoji="1" lang="en-US" altLang="ja-JP" dirty="0"/>
              <a:t>ID</a:t>
            </a:r>
            <a:r>
              <a:rPr kumimoji="1" lang="ja-JP" altLang="en-US" dirty="0"/>
              <a:t>）の方をサービスによって使い分けるという手法も有効ではあるが、</a:t>
            </a:r>
            <a:endParaRPr kumimoji="1" lang="en-US" altLang="ja-JP" dirty="0"/>
          </a:p>
          <a:p>
            <a:r>
              <a:rPr kumimoji="1" lang="ja-JP" altLang="en-US" dirty="0"/>
              <a:t>こちらはある程度のリテラシーが必要である。</a:t>
            </a:r>
          </a:p>
          <a:p>
            <a:r>
              <a:rPr kumimoji="1" lang="ja-JP" altLang="en-US" dirty="0"/>
              <a:t>（ちなみに、</a:t>
            </a:r>
            <a:r>
              <a:rPr kumimoji="1" lang="en-US" altLang="ja-JP" dirty="0"/>
              <a:t>Gmail</a:t>
            </a:r>
            <a:r>
              <a:rPr kumimoji="1" lang="ja-JP" altLang="en-US" dirty="0"/>
              <a:t>では </a:t>
            </a:r>
            <a:r>
              <a:rPr kumimoji="1" lang="en-US" altLang="ja-JP" dirty="0"/>
              <a:t>hogehoge+yahoo@gmail.com </a:t>
            </a:r>
            <a:r>
              <a:rPr kumimoji="1" lang="ja-JP" altLang="en-US" dirty="0"/>
              <a:t>のように＋を付けたアドレスは</a:t>
            </a:r>
            <a:endParaRPr kumimoji="1" lang="en-US" altLang="ja-JP" dirty="0"/>
          </a:p>
          <a:p>
            <a:r>
              <a:rPr kumimoji="1" lang="ja-JP" altLang="en-US" dirty="0"/>
              <a:t>＋を付けて居ないアドレスと同じように扱われる</a:t>
            </a:r>
            <a:endParaRPr kumimoji="1" lang="en-US" altLang="ja-JP" dirty="0"/>
          </a:p>
          <a:p>
            <a:r>
              <a:rPr kumimoji="1" lang="ja-JP" altLang="en-US" dirty="0"/>
              <a:t>（この場合。</a:t>
            </a:r>
            <a:r>
              <a:rPr kumimoji="1" lang="en-US" altLang="ja-JP" dirty="0"/>
              <a:t>hogehoge+yahoo@gmail.com</a:t>
            </a:r>
            <a:r>
              <a:rPr kumimoji="1" lang="ja-JP" altLang="en-US" dirty="0"/>
              <a:t>と</a:t>
            </a:r>
            <a:r>
              <a:rPr kumimoji="1" lang="en-US" altLang="ja-JP" dirty="0"/>
              <a:t>hogehoge@gmail.com</a:t>
            </a:r>
            <a:r>
              <a:rPr kumimoji="1" lang="ja-JP" altLang="en-US" dirty="0"/>
              <a:t>は同じアドレスとして扱われる）ので、</a:t>
            </a:r>
            <a:endParaRPr kumimoji="1" lang="en-US" altLang="ja-JP" dirty="0"/>
          </a:p>
          <a:p>
            <a:r>
              <a:rPr kumimoji="1" lang="ja-JP" altLang="en-US" dirty="0"/>
              <a:t>この原理を利用するのが簡単。）</a:t>
            </a:r>
          </a:p>
          <a:p>
            <a:endParaRPr kumimoji="1" lang="en-US" altLang="ja-JP" dirty="0"/>
          </a:p>
          <a:p>
            <a:r>
              <a:rPr kumimoji="1" lang="ja-JP" altLang="en-US" dirty="0"/>
              <a:t>・一方で、パスワードを管理するのは、「不正にログインされないため」という本質を考えると、</a:t>
            </a:r>
            <a:endParaRPr kumimoji="1" lang="en-US" altLang="ja-JP" dirty="0"/>
          </a:p>
          <a:p>
            <a:r>
              <a:rPr kumimoji="1" lang="ja-JP" altLang="en-US" dirty="0"/>
              <a:t>二段階（もしくは二要素）認証を設定出来るサービスでは必ず設定する事で、</a:t>
            </a:r>
            <a:endParaRPr kumimoji="1" lang="en-US" altLang="ja-JP" dirty="0"/>
          </a:p>
          <a:p>
            <a:r>
              <a:rPr kumimoji="1" lang="ja-JP" altLang="en-US" dirty="0"/>
              <a:t>パスワードを使い回していても不正にログインされる可能性を非常に低く抑えることができる。</a:t>
            </a:r>
          </a:p>
          <a:p>
            <a:endParaRPr kumimoji="1" lang="ja-JP" altLang="en-US" dirty="0"/>
          </a:p>
          <a:p>
            <a:r>
              <a:rPr kumimoji="1" lang="en-US" altLang="ja-JP" dirty="0"/>
              <a:t>【</a:t>
            </a:r>
            <a:r>
              <a:rPr kumimoji="1" lang="ja-JP" altLang="en-US" dirty="0"/>
              <a:t>補足情報</a:t>
            </a:r>
            <a:r>
              <a:rPr kumimoji="1" lang="en-US" altLang="ja-JP" dirty="0"/>
              <a:t>】</a:t>
            </a:r>
          </a:p>
          <a:p>
            <a:r>
              <a:rPr kumimoji="1" lang="ja-JP" altLang="en-US" dirty="0"/>
              <a:t>　　時間やテーマに応じて、実際に二段階認証（もしくは二要素認証）を設定するデモを実施してもよい。</a:t>
            </a:r>
            <a:endParaRPr kumimoji="1" lang="en-US" altLang="ja-JP" dirty="0"/>
          </a:p>
          <a:p>
            <a:r>
              <a:rPr kumimoji="1" lang="en-US" altLang="ja-JP" dirty="0"/>
              <a:t>Twitter</a:t>
            </a:r>
            <a:r>
              <a:rPr kumimoji="1" lang="ja-JP" altLang="en-US" dirty="0" err="1"/>
              <a:t>、</a:t>
            </a:r>
            <a:r>
              <a:rPr kumimoji="1" lang="en-US" altLang="ja-JP" dirty="0"/>
              <a:t>Facebook</a:t>
            </a:r>
            <a:r>
              <a:rPr kumimoji="1" lang="ja-JP" altLang="en-US" dirty="0" err="1"/>
              <a:t>、</a:t>
            </a:r>
            <a:r>
              <a:rPr kumimoji="1" lang="en-US" altLang="ja-JP" dirty="0"/>
              <a:t>Gmail</a:t>
            </a:r>
            <a:r>
              <a:rPr kumimoji="1" lang="ja-JP" altLang="en-US" dirty="0"/>
              <a:t>などよく使われているサービスについて取りあげると良いだろう。</a:t>
            </a:r>
            <a:endParaRPr kumimoji="1" lang="en-US" altLang="ja-JP" dirty="0"/>
          </a:p>
          <a:p>
            <a:r>
              <a:rPr kumimoji="1" lang="ja-JP" altLang="en-US" dirty="0"/>
              <a:t>とくに</a:t>
            </a:r>
            <a:r>
              <a:rPr kumimoji="1" lang="en-US" altLang="ja-JP" dirty="0"/>
              <a:t>Twitter</a:t>
            </a:r>
            <a:r>
              <a:rPr kumimoji="1" lang="ja-JP" altLang="en-US" dirty="0" err="1"/>
              <a:t>、</a:t>
            </a:r>
            <a:r>
              <a:rPr kumimoji="1" lang="en-US" altLang="ja-JP" dirty="0"/>
              <a:t>Facebook</a:t>
            </a:r>
            <a:r>
              <a:rPr kumimoji="1" lang="ja-JP" altLang="en-US" dirty="0"/>
              <a:t>については投稿の公開範囲に関する項目などもあるので、そちらとあわせてデモを実施するのもよい。</a:t>
            </a:r>
          </a:p>
          <a:p>
            <a:r>
              <a:rPr kumimoji="1" lang="ja-JP" altLang="en-US" dirty="0"/>
              <a:t>　　また、自分が利用している（もしくは過去に利用・登録していた）サービスから認証情報が漏れた事が確認された場合は、</a:t>
            </a:r>
            <a:endParaRPr kumimoji="1" lang="en-US" altLang="ja-JP" dirty="0"/>
          </a:p>
          <a:p>
            <a:r>
              <a:rPr kumimoji="1" lang="ja-JP" altLang="en-US" dirty="0"/>
              <a:t>すぐに認証情報を変更（利用していない場合は退会処理）した方がよいので、その点についても取りあげると良い。</a:t>
            </a:r>
          </a:p>
          <a:p>
            <a:endParaRPr kumimoji="1" lang="en-US" altLang="ja-JP" dirty="0"/>
          </a:p>
          <a:p>
            <a:r>
              <a:rPr kumimoji="1" lang="ja-JP" altLang="en-US" dirty="0"/>
              <a:t>また、これ以外の手法（次善の策）としてパスワードを３段階くらいにわけて使い回すという手法もある。</a:t>
            </a:r>
            <a:endParaRPr kumimoji="1" lang="en-US" altLang="ja-JP" dirty="0"/>
          </a:p>
          <a:p>
            <a:endParaRPr kumimoji="1" lang="en-US" altLang="ja-JP" dirty="0"/>
          </a:p>
          <a:p>
            <a:r>
              <a:rPr kumimoji="1" lang="ja-JP" altLang="en-US" dirty="0"/>
              <a:t>例</a:t>
            </a:r>
            <a:endParaRPr kumimoji="1" lang="en-US" altLang="ja-JP" dirty="0"/>
          </a:p>
          <a:p>
            <a:r>
              <a:rPr kumimoji="1" lang="ja-JP" altLang="en-US" dirty="0"/>
              <a:t>お金にまつわるパスワード</a:t>
            </a:r>
            <a:endParaRPr kumimoji="1" lang="en-US" altLang="ja-JP" dirty="0"/>
          </a:p>
          <a:p>
            <a:r>
              <a:rPr kumimoji="1" lang="ja-JP" altLang="en-US" dirty="0"/>
              <a:t>漏えいすると困るがお金には直結しないパスワード</a:t>
            </a:r>
            <a:endParaRPr kumimoji="1" lang="en-US" altLang="ja-JP" dirty="0"/>
          </a:p>
          <a:p>
            <a:r>
              <a:rPr kumimoji="1" lang="ja-JP" altLang="en-US" dirty="0"/>
              <a:t>どうでも</a:t>
            </a:r>
            <a:r>
              <a:rPr kumimoji="1" lang="ja-JP" altLang="en-US" dirty="0" smtClean="0"/>
              <a:t>いい捨てパスワード</a:t>
            </a:r>
            <a:endParaRPr kumimoji="1" lang="en-US" altLang="ja-JP" dirty="0"/>
          </a:p>
          <a:p>
            <a:r>
              <a:rPr kumimoji="1" lang="ja-JP" altLang="en-US" dirty="0"/>
              <a:t>それぞれのレベル</a:t>
            </a:r>
            <a:r>
              <a:rPr kumimoji="1" lang="ja-JP" altLang="en-US" dirty="0" smtClean="0"/>
              <a:t>に応じて、</a:t>
            </a:r>
            <a:r>
              <a:rPr kumimoji="1" lang="ja-JP" altLang="en-US" dirty="0"/>
              <a:t>パスワードの強度を変えるという運用。</a:t>
            </a:r>
            <a:endParaRPr kumimoji="1" lang="en-US" altLang="ja-JP" dirty="0"/>
          </a:p>
          <a:p>
            <a:endParaRPr kumimoji="1" lang="en-US" altLang="ja-JP" dirty="0"/>
          </a:p>
          <a:p>
            <a:r>
              <a:rPr kumimoji="1" lang="ja-JP" altLang="en-US" dirty="0"/>
              <a:t>　事例としては、毎回「パスワードを忘れた方はこちら」の機能を利用して、</a:t>
            </a:r>
            <a:endParaRPr kumimoji="1" lang="en-US" altLang="ja-JP" dirty="0"/>
          </a:p>
          <a:p>
            <a:r>
              <a:rPr kumimoji="1" lang="ja-JP" altLang="en-US" dirty="0"/>
              <a:t>パスワードを管理しない。という手法をとる人もいる。</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30</a:t>
            </a:fld>
            <a:endParaRPr kumimoji="1" lang="ja-JP" altLang="en-US"/>
          </a:p>
        </p:txBody>
      </p:sp>
    </p:spTree>
    <p:extLst>
      <p:ext uri="{BB962C8B-B14F-4D97-AF65-F5344CB8AC3E}">
        <p14:creationId xmlns:p14="http://schemas.microsoft.com/office/powerpoint/2010/main" val="1201369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31</a:t>
            </a:fld>
            <a:endParaRPr kumimoji="1" lang="ja-JP" altLang="en-US"/>
          </a:p>
        </p:txBody>
      </p:sp>
    </p:spTree>
    <p:extLst>
      <p:ext uri="{BB962C8B-B14F-4D97-AF65-F5344CB8AC3E}">
        <p14:creationId xmlns:p14="http://schemas.microsoft.com/office/powerpoint/2010/main" val="2429536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32</a:t>
            </a:fld>
            <a:endParaRPr kumimoji="1" lang="ja-JP" altLang="en-US"/>
          </a:p>
        </p:txBody>
      </p:sp>
    </p:spTree>
    <p:extLst>
      <p:ext uri="{BB962C8B-B14F-4D97-AF65-F5344CB8AC3E}">
        <p14:creationId xmlns:p14="http://schemas.microsoft.com/office/powerpoint/2010/main" val="492526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33</a:t>
            </a:fld>
            <a:endParaRPr kumimoji="1" lang="ja-JP" altLang="en-US"/>
          </a:p>
        </p:txBody>
      </p:sp>
    </p:spTree>
    <p:extLst>
      <p:ext uri="{BB962C8B-B14F-4D97-AF65-F5344CB8AC3E}">
        <p14:creationId xmlns:p14="http://schemas.microsoft.com/office/powerpoint/2010/main" val="1905845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34</a:t>
            </a:fld>
            <a:endParaRPr kumimoji="1" lang="ja-JP" altLang="en-US"/>
          </a:p>
        </p:txBody>
      </p:sp>
    </p:spTree>
    <p:extLst>
      <p:ext uri="{BB962C8B-B14F-4D97-AF65-F5344CB8AC3E}">
        <p14:creationId xmlns:p14="http://schemas.microsoft.com/office/powerpoint/2010/main" val="4198162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伝え方のポイント</a:t>
            </a:r>
            <a:r>
              <a:rPr kumimoji="1" lang="en-US" altLang="ja-JP" dirty="0"/>
              <a:t>】</a:t>
            </a:r>
          </a:p>
          <a:p>
            <a:r>
              <a:rPr kumimoji="1" lang="ja-JP" altLang="en-US" dirty="0"/>
              <a:t>・社会問題としては、子供の不作為による課金が多く取りあげられたが近年ではあまり注目されていない。</a:t>
            </a:r>
            <a:endParaRPr kumimoji="1" lang="en-US" altLang="ja-JP" dirty="0"/>
          </a:p>
          <a:p>
            <a:r>
              <a:rPr kumimoji="1" lang="ja-JP" altLang="en-US" dirty="0"/>
              <a:t>一方で、</a:t>
            </a:r>
            <a:r>
              <a:rPr kumimoji="1" lang="en-US" altLang="ja-JP" dirty="0"/>
              <a:t>Apple</a:t>
            </a:r>
            <a:r>
              <a:rPr kumimoji="1" lang="ja-JP" altLang="en-US" dirty="0"/>
              <a:t>は</a:t>
            </a:r>
            <a:r>
              <a:rPr kumimoji="1" lang="en-US" altLang="ja-JP" dirty="0"/>
              <a:t>35</a:t>
            </a:r>
            <a:r>
              <a:rPr kumimoji="1" lang="ja-JP" altLang="en-US" dirty="0"/>
              <a:t>億円、</a:t>
            </a:r>
            <a:r>
              <a:rPr kumimoji="1" lang="en-US" altLang="ja-JP" dirty="0"/>
              <a:t>Amazon</a:t>
            </a:r>
            <a:r>
              <a:rPr kumimoji="1" lang="ja-JP" altLang="en-US" dirty="0"/>
              <a:t>は</a:t>
            </a:r>
            <a:r>
              <a:rPr kumimoji="1" lang="en-US" altLang="ja-JP" dirty="0"/>
              <a:t>70</a:t>
            </a:r>
            <a:r>
              <a:rPr kumimoji="1" lang="ja-JP" altLang="en-US" dirty="0"/>
              <a:t>億円以上の不作為の課金の返還を命じられている（</a:t>
            </a:r>
            <a:r>
              <a:rPr kumimoji="1" lang="en-US" altLang="ja-JP" dirty="0"/>
              <a:t>2017</a:t>
            </a:r>
            <a:r>
              <a:rPr kumimoji="1" lang="ja-JP" altLang="en-US" dirty="0"/>
              <a:t>年</a:t>
            </a:r>
            <a:r>
              <a:rPr kumimoji="1" lang="en-US" altLang="ja-JP" dirty="0"/>
              <a:t>3</a:t>
            </a:r>
            <a:r>
              <a:rPr kumimoji="1" lang="ja-JP" altLang="en-US" dirty="0"/>
              <a:t>月）</a:t>
            </a:r>
            <a:endParaRPr kumimoji="1" lang="en-US" altLang="ja-JP" dirty="0"/>
          </a:p>
          <a:p>
            <a:r>
              <a:rPr kumimoji="1" lang="ja-JP" altLang="en-US" dirty="0"/>
              <a:t>対策としては、原則大人のスマホは子供一人では</a:t>
            </a:r>
            <a:r>
              <a:rPr kumimoji="1" lang="ja-JP" altLang="en-US" dirty="0" smtClean="0"/>
              <a:t>触らせないと</a:t>
            </a:r>
            <a:r>
              <a:rPr kumimoji="1" lang="ja-JP" altLang="en-US" dirty="0"/>
              <a:t>いう事を徹底する。</a:t>
            </a:r>
            <a:endParaRPr kumimoji="1" lang="en-US" altLang="ja-JP" dirty="0"/>
          </a:p>
          <a:p>
            <a:r>
              <a:rPr kumimoji="1" lang="ja-JP" altLang="en-US" dirty="0"/>
              <a:t>（これは課金問題にかぎらず全般的に言える事。）</a:t>
            </a:r>
            <a:endParaRPr kumimoji="1" lang="en-US" altLang="ja-JP" dirty="0"/>
          </a:p>
          <a:p>
            <a:endParaRPr kumimoji="1" lang="en-US" altLang="ja-JP" dirty="0"/>
          </a:p>
          <a:p>
            <a:r>
              <a:rPr kumimoji="1" lang="ja-JP" altLang="en-US" dirty="0"/>
              <a:t>・課金ユーザはごく一部である事を理解する事で、高額な課金を防ぐ。</a:t>
            </a:r>
            <a:endParaRPr kumimoji="1" lang="en-US" altLang="ja-JP" dirty="0"/>
          </a:p>
          <a:p>
            <a:r>
              <a:rPr kumimoji="1" lang="ja-JP" altLang="en-US" dirty="0"/>
              <a:t>様々な統計があるが、もっとも少ない統計値で</a:t>
            </a:r>
            <a:r>
              <a:rPr kumimoji="1" lang="en-US" altLang="ja-JP" dirty="0"/>
              <a:t>5</a:t>
            </a:r>
            <a:r>
              <a:rPr kumimoji="1" lang="ja-JP" altLang="en-US" dirty="0"/>
              <a:t>％、グリーなどの課金前提のプラットフォームでも実際の課金者は</a:t>
            </a:r>
            <a:r>
              <a:rPr kumimoji="1" lang="en-US" altLang="ja-JP" dirty="0"/>
              <a:t>30</a:t>
            </a:r>
            <a:r>
              <a:rPr kumimoji="1" lang="ja-JP" altLang="en-US" dirty="0"/>
              <a:t>％程度と言われている。</a:t>
            </a:r>
            <a:endParaRPr kumimoji="1" lang="en-US" altLang="ja-JP" dirty="0"/>
          </a:p>
          <a:p>
            <a:endParaRPr kumimoji="1" lang="en-US" altLang="ja-JP" dirty="0"/>
          </a:p>
          <a:p>
            <a:r>
              <a:rPr kumimoji="1" lang="ja-JP" altLang="en-US" dirty="0"/>
              <a:t>・スマホなどのゲームでの課金は、自己破産時の免責事項にならない。すなわち支払い義務は消えない。</a:t>
            </a:r>
            <a:endParaRPr kumimoji="1" lang="en-US" altLang="ja-JP" dirty="0"/>
          </a:p>
          <a:p>
            <a:endParaRPr kumimoji="1" lang="en-US" altLang="ja-JP" dirty="0"/>
          </a:p>
          <a:p>
            <a:r>
              <a:rPr kumimoji="1" lang="ja-JP" altLang="en-US" dirty="0"/>
              <a:t>・対策としてクレジットカード情報を削除して手間を増やすことで課金を抑止する手法も有効。</a:t>
            </a:r>
          </a:p>
          <a:p>
            <a:r>
              <a:rPr kumimoji="1" lang="ja-JP" altLang="en-US" dirty="0"/>
              <a:t>さらに</a:t>
            </a:r>
            <a:r>
              <a:rPr kumimoji="1" lang="en-US" altLang="ja-JP" dirty="0"/>
              <a:t>Android</a:t>
            </a:r>
            <a:r>
              <a:rPr kumimoji="1" lang="ja-JP" altLang="en-US" dirty="0"/>
              <a:t>では設定により購入時にパスワードを求める設定も可能。</a:t>
            </a:r>
            <a:endParaRPr kumimoji="1" lang="en-US" altLang="ja-JP" dirty="0"/>
          </a:p>
          <a:p>
            <a:r>
              <a:rPr kumimoji="1" lang="ja-JP" altLang="en-US" dirty="0" smtClean="0"/>
              <a:t>また、</a:t>
            </a:r>
            <a:r>
              <a:rPr kumimoji="1" lang="ja-JP" altLang="en-US" dirty="0"/>
              <a:t>月々の通信料金と一緒に支払う形態に関しては、</a:t>
            </a:r>
            <a:endParaRPr kumimoji="1" lang="en-US" altLang="ja-JP" dirty="0"/>
          </a:p>
          <a:p>
            <a:r>
              <a:rPr kumimoji="1" lang="ja-JP" altLang="en-US" dirty="0"/>
              <a:t>各通信事業者が上限を設定出来るようにしているので、それらを利用すると良い。</a:t>
            </a:r>
          </a:p>
          <a:p>
            <a:endParaRPr kumimoji="1" lang="en-US" altLang="ja-JP" dirty="0" smtClean="0"/>
          </a:p>
          <a:p>
            <a:r>
              <a:rPr kumimoji="1" lang="ja-JP" altLang="en-US" dirty="0" smtClean="0"/>
              <a:t>・そもそも、どうすれば課金するかという事を心理学的な側面も含めてプロが考え抜いているので</a:t>
            </a:r>
            <a:endParaRPr kumimoji="1" lang="en-US" altLang="ja-JP" dirty="0" smtClean="0"/>
          </a:p>
          <a:p>
            <a:r>
              <a:rPr kumimoji="1" lang="ja-JP" altLang="en-US" dirty="0" smtClean="0"/>
              <a:t>　課金してしまうのは当たり前、したくなってしまうユーザーが悪いわけではない。という視点で促しが必要。</a:t>
            </a:r>
            <a:endParaRPr kumimoji="1" lang="en-US" altLang="ja-JP" dirty="0" smtClean="0"/>
          </a:p>
          <a:p>
            <a:r>
              <a:rPr kumimoji="1" lang="ja-JP" altLang="en-US" dirty="0" smtClean="0"/>
              <a:t>　</a:t>
            </a:r>
            <a:endParaRPr kumimoji="1" lang="en-US" altLang="ja-JP" dirty="0"/>
          </a:p>
          <a:p>
            <a:endParaRPr kumimoji="1" lang="en-US" altLang="ja-JP" dirty="0"/>
          </a:p>
          <a:p>
            <a:r>
              <a:rPr kumimoji="1" lang="en-US" altLang="ja-JP" dirty="0"/>
              <a:t>【</a:t>
            </a:r>
            <a:r>
              <a:rPr kumimoji="1" lang="ja-JP" altLang="en-US" dirty="0"/>
              <a:t>補足情報</a:t>
            </a:r>
            <a:r>
              <a:rPr kumimoji="1" lang="en-US" altLang="ja-JP" dirty="0"/>
              <a:t>】</a:t>
            </a:r>
          </a:p>
          <a:p>
            <a:r>
              <a:rPr kumimoji="1" lang="ja-JP" altLang="en-US" dirty="0"/>
              <a:t>　　</a:t>
            </a:r>
            <a:r>
              <a:rPr kumimoji="1" lang="en-US" altLang="ja-JP" dirty="0"/>
              <a:t>MMD</a:t>
            </a:r>
            <a:r>
              <a:rPr kumimoji="1" lang="ja-JP" altLang="en-US" dirty="0"/>
              <a:t>研究所（</a:t>
            </a:r>
            <a:r>
              <a:rPr kumimoji="1" lang="en-US" altLang="ja-JP" dirty="0"/>
              <a:t>https://mmdlabo.jp/investigation/</a:t>
            </a:r>
            <a:r>
              <a:rPr kumimoji="1" lang="ja-JP" altLang="en-US" dirty="0"/>
              <a:t>）の調査データには課金に関するデータも掲載されることがあるのでチェックしておくとよい。</a:t>
            </a:r>
          </a:p>
          <a:p>
            <a:r>
              <a:rPr kumimoji="1" lang="ja-JP" altLang="en-US" dirty="0"/>
              <a:t> 　 また、“ゲーム 課金”などで検索すると重課金したユーザの後悔している事例もあるので、状況に応じて共有すると良い。</a:t>
            </a:r>
          </a:p>
          <a:p>
            <a:r>
              <a:rPr kumimoji="1" lang="ja-JP" altLang="en-US" dirty="0"/>
              <a:t>　　各キャリアの料金上限設定の案内サイト（</a:t>
            </a:r>
            <a:r>
              <a:rPr kumimoji="1" lang="en-US" altLang="ja-JP" dirty="0" smtClean="0"/>
              <a:t>2018</a:t>
            </a:r>
            <a:r>
              <a:rPr kumimoji="1" lang="ja-JP" altLang="en-US" dirty="0" smtClean="0"/>
              <a:t>年</a:t>
            </a:r>
            <a:r>
              <a:rPr kumimoji="1" lang="en-US" altLang="ja-JP" dirty="0" smtClean="0"/>
              <a:t>3</a:t>
            </a:r>
            <a:r>
              <a:rPr kumimoji="1" lang="ja-JP" altLang="en-US" dirty="0" smtClean="0"/>
              <a:t>月</a:t>
            </a:r>
            <a:r>
              <a:rPr kumimoji="1" lang="ja-JP" altLang="en-US" dirty="0"/>
              <a:t>現在）</a:t>
            </a:r>
          </a:p>
          <a:p>
            <a:r>
              <a:rPr kumimoji="1" lang="ja-JP" altLang="en-US" dirty="0"/>
              <a:t>　　ソフトバンク</a:t>
            </a:r>
          </a:p>
          <a:p>
            <a:r>
              <a:rPr kumimoji="1" lang="ja-JP" altLang="en-US" dirty="0"/>
              <a:t>　　　</a:t>
            </a:r>
            <a:r>
              <a:rPr kumimoji="1" lang="en-US" altLang="ja-JP" dirty="0"/>
              <a:t>http://www.softbank.jp/mobile/service/payment/amount/</a:t>
            </a:r>
          </a:p>
          <a:p>
            <a:r>
              <a:rPr kumimoji="1" lang="ja-JP" altLang="en-US" dirty="0"/>
              <a:t>　　</a:t>
            </a:r>
            <a:r>
              <a:rPr kumimoji="1" lang="en-US" altLang="ja-JP" dirty="0"/>
              <a:t>au</a:t>
            </a:r>
          </a:p>
          <a:p>
            <a:r>
              <a:rPr kumimoji="1" lang="ja-JP" altLang="en-US" dirty="0" smtClean="0"/>
              <a:t>　　　</a:t>
            </a:r>
            <a:r>
              <a:rPr kumimoji="1" lang="en-US" altLang="ja-JP" dirty="0" smtClean="0"/>
              <a:t>https://www.au.com/mobile/service/call/ryokin-anshin/</a:t>
            </a:r>
          </a:p>
          <a:p>
            <a:r>
              <a:rPr kumimoji="1" lang="ja-JP" altLang="en-US" dirty="0"/>
              <a:t>　　</a:t>
            </a:r>
            <a:r>
              <a:rPr kumimoji="1" lang="en-US" altLang="ja-JP" dirty="0" err="1"/>
              <a:t>docomo</a:t>
            </a:r>
            <a:endParaRPr kumimoji="1" lang="en-US" altLang="ja-JP" dirty="0"/>
          </a:p>
          <a:p>
            <a:r>
              <a:rPr kumimoji="1" lang="ja-JP" altLang="en-US" dirty="0"/>
              <a:t>　　　</a:t>
            </a:r>
            <a:r>
              <a:rPr kumimoji="1" lang="en-US" altLang="ja-JP" dirty="0"/>
              <a:t>http://ent.smt.docomo.ne.jp/keitai_payment/term/tell_term.html</a:t>
            </a:r>
          </a:p>
          <a:p>
            <a:endParaRPr kumimoji="1" lang="en-US" altLang="ja-JP" dirty="0"/>
          </a:p>
          <a:p>
            <a:r>
              <a:rPr kumimoji="1" lang="ja-JP" altLang="en-US" dirty="0"/>
              <a:t>　　また、スマホの</a:t>
            </a:r>
            <a:r>
              <a:rPr kumimoji="1" lang="en-US" altLang="ja-JP" dirty="0"/>
              <a:t>OS</a:t>
            </a:r>
            <a:r>
              <a:rPr kumimoji="1" lang="ja-JP" altLang="en-US" dirty="0"/>
              <a:t>やアプリの配布元の機能で制限をかける事も出来る（</a:t>
            </a:r>
            <a:r>
              <a:rPr kumimoji="1" lang="en-US" altLang="ja-JP" dirty="0" smtClean="0"/>
              <a:t>2018</a:t>
            </a:r>
            <a:r>
              <a:rPr kumimoji="1" lang="ja-JP" altLang="en-US" dirty="0" smtClean="0"/>
              <a:t>年</a:t>
            </a:r>
            <a:r>
              <a:rPr kumimoji="1" lang="en-US" altLang="ja-JP" dirty="0" smtClean="0"/>
              <a:t>3</a:t>
            </a:r>
            <a:r>
              <a:rPr kumimoji="1" lang="ja-JP" altLang="en-US" dirty="0" smtClean="0"/>
              <a:t>月</a:t>
            </a:r>
            <a:r>
              <a:rPr kumimoji="1" lang="ja-JP" altLang="en-US" dirty="0"/>
              <a:t>現在）</a:t>
            </a:r>
          </a:p>
          <a:p>
            <a:r>
              <a:rPr kumimoji="1" lang="en-US" altLang="ja-JP" dirty="0"/>
              <a:t>iPhone</a:t>
            </a:r>
            <a:r>
              <a:rPr kumimoji="1" lang="ja-JP" altLang="en-US" dirty="0"/>
              <a:t>（</a:t>
            </a:r>
            <a:r>
              <a:rPr kumimoji="1" lang="en-US" altLang="ja-JP" dirty="0"/>
              <a:t>iOS</a:t>
            </a:r>
            <a:r>
              <a:rPr kumimoji="1" lang="ja-JP" altLang="en-US" dirty="0"/>
              <a:t>）による機能制限　設定する事で、アプリ内課金や、不適切なコンテンツへのアクセスを制限できる。</a:t>
            </a:r>
          </a:p>
          <a:p>
            <a:r>
              <a:rPr kumimoji="1" lang="ja-JP" altLang="en-US" dirty="0"/>
              <a:t>　</a:t>
            </a:r>
            <a:r>
              <a:rPr kumimoji="1" lang="en-US" altLang="ja-JP" dirty="0"/>
              <a:t>https://support.apple.com/ja-jp/HT201304</a:t>
            </a:r>
          </a:p>
          <a:p>
            <a:r>
              <a:rPr kumimoji="1" lang="ja-JP" altLang="en-US" dirty="0"/>
              <a:t>　　　</a:t>
            </a:r>
            <a:r>
              <a:rPr kumimoji="1" lang="en-US" altLang="ja-JP" dirty="0"/>
              <a:t>Google Play</a:t>
            </a:r>
            <a:r>
              <a:rPr kumimoji="1" lang="ja-JP" altLang="en-US" dirty="0"/>
              <a:t>の認証の設定　設定する事で、アプリ購入の際に認証を必須にする事が出来る。</a:t>
            </a:r>
          </a:p>
          <a:p>
            <a:r>
              <a:rPr kumimoji="1" lang="ja-JP" altLang="en-US" dirty="0"/>
              <a:t>　</a:t>
            </a:r>
            <a:r>
              <a:rPr kumimoji="1" lang="en-US" altLang="ja-JP" dirty="0"/>
              <a:t>https://support.google.com/googleplay/answer/1626831?hl=ja</a:t>
            </a:r>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35</a:t>
            </a:fld>
            <a:endParaRPr kumimoji="1" lang="ja-JP" altLang="en-US"/>
          </a:p>
        </p:txBody>
      </p:sp>
    </p:spTree>
    <p:extLst>
      <p:ext uri="{BB962C8B-B14F-4D97-AF65-F5344CB8AC3E}">
        <p14:creationId xmlns:p14="http://schemas.microsoft.com/office/powerpoint/2010/main" val="563248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36</a:t>
            </a:fld>
            <a:endParaRPr kumimoji="1" lang="ja-JP" altLang="en-US"/>
          </a:p>
        </p:txBody>
      </p:sp>
    </p:spTree>
    <p:extLst>
      <p:ext uri="{BB962C8B-B14F-4D97-AF65-F5344CB8AC3E}">
        <p14:creationId xmlns:p14="http://schemas.microsoft.com/office/powerpoint/2010/main" val="3053720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伝え方のポイント</a:t>
            </a:r>
            <a:r>
              <a:rPr kumimoji="1" lang="en-US" altLang="ja-JP" dirty="0"/>
              <a:t>】</a:t>
            </a:r>
          </a:p>
          <a:p>
            <a:r>
              <a:rPr kumimoji="1" lang="ja-JP" altLang="en-US" dirty="0" smtClean="0"/>
              <a:t>　タイトルではずばり</a:t>
            </a:r>
            <a:r>
              <a:rPr kumimoji="1" lang="en-US" altLang="ja-JP" dirty="0" smtClean="0"/>
              <a:t>Flash</a:t>
            </a:r>
            <a:r>
              <a:rPr kumimoji="1" lang="ja-JP" altLang="en-US" dirty="0" smtClean="0"/>
              <a:t>と特定されているが、ブラウザのプラグイン全般、</a:t>
            </a:r>
            <a:endParaRPr kumimoji="1" lang="en-US" altLang="ja-JP" dirty="0" smtClean="0"/>
          </a:p>
          <a:p>
            <a:r>
              <a:rPr kumimoji="1" lang="ja-JP" altLang="en-US" dirty="0" smtClean="0"/>
              <a:t>ひいてはフリーソフトなどの脆弱性まで広めて話をするのが望ましい。</a:t>
            </a:r>
            <a:endParaRPr kumimoji="1" lang="en-US" altLang="ja-JP" dirty="0" smtClean="0"/>
          </a:p>
          <a:p>
            <a:r>
              <a:rPr kumimoji="1" lang="ja-JP" altLang="en-US" dirty="0" smtClean="0"/>
              <a:t>　ガイドブックに沿うのであれば、プラグインの脆弱性が突かれる攻撃は多く、</a:t>
            </a:r>
            <a:endParaRPr kumimoji="1" lang="en-US" altLang="ja-JP" dirty="0" smtClean="0"/>
          </a:p>
          <a:p>
            <a:r>
              <a:rPr kumimoji="1" lang="ja-JP" altLang="en-US" dirty="0" smtClean="0"/>
              <a:t>そこから</a:t>
            </a:r>
            <a:r>
              <a:rPr kumimoji="1" lang="en-US" altLang="ja-JP" dirty="0" smtClean="0"/>
              <a:t>SNS</a:t>
            </a:r>
            <a:r>
              <a:rPr kumimoji="1" lang="ja-JP" altLang="en-US" dirty="0" smtClean="0"/>
              <a:t>のアカウントの乗っ取り（搾取）などが起きている。</a:t>
            </a:r>
            <a:r>
              <a:rPr kumimoji="1" lang="en-US" altLang="ja-JP" dirty="0" smtClean="0"/>
              <a:t/>
            </a:r>
            <a:br>
              <a:rPr kumimoji="1" lang="en-US" altLang="ja-JP" dirty="0" smtClean="0"/>
            </a:br>
            <a:r>
              <a:rPr kumimoji="1" lang="ja-JP" altLang="en-US" dirty="0" smtClean="0"/>
              <a:t>　</a:t>
            </a:r>
            <a:r>
              <a:rPr kumimoji="1" lang="en-US" altLang="ja-JP" dirty="0" smtClean="0"/>
              <a:t>Flash</a:t>
            </a:r>
            <a:r>
              <a:rPr kumimoji="1" lang="ja-JP" altLang="en-US" dirty="0" smtClean="0"/>
              <a:t>に限らず、プラグインの脆弱性をついたり、そもそも有用なプラグインを装って</a:t>
            </a:r>
            <a:endParaRPr kumimoji="1" lang="en-US" altLang="ja-JP" dirty="0" smtClean="0"/>
          </a:p>
          <a:p>
            <a:r>
              <a:rPr kumimoji="1" lang="ja-JP" altLang="en-US" dirty="0" smtClean="0"/>
              <a:t>侵入するスパイウェア系のウイルスは多いとされているので注意が必要。</a:t>
            </a:r>
            <a:endParaRPr kumimoji="1" lang="en-US" altLang="ja-JP" dirty="0" smtClean="0"/>
          </a:p>
          <a:p>
            <a:r>
              <a:rPr kumimoji="1" lang="ja-JP" altLang="en-US" dirty="0" smtClean="0"/>
              <a:t>　対策は、興味本位でいろいろな拡張機能（プラグイン）をインストールしない。</a:t>
            </a:r>
            <a:r>
              <a:rPr kumimoji="1" lang="en-US" altLang="ja-JP" dirty="0" smtClean="0"/>
              <a:t/>
            </a:r>
            <a:br>
              <a:rPr kumimoji="1" lang="en-US" altLang="ja-JP" dirty="0" smtClean="0"/>
            </a:br>
            <a:r>
              <a:rPr kumimoji="1" lang="ja-JP" altLang="en-US" dirty="0" smtClean="0"/>
              <a:t>拡張機能をインストールする時は、製造元を確認するという点が上げられる。</a:t>
            </a:r>
            <a:endParaRPr kumimoji="1" lang="en-US" altLang="ja-JP" dirty="0" smtClean="0"/>
          </a:p>
          <a:p>
            <a:endParaRPr kumimoji="1" lang="en-US" altLang="ja-JP" dirty="0"/>
          </a:p>
          <a:p>
            <a:r>
              <a:rPr kumimoji="1" lang="en-US" altLang="ja-JP" dirty="0"/>
              <a:t>【</a:t>
            </a:r>
            <a:r>
              <a:rPr kumimoji="1" lang="ja-JP" altLang="en-US" dirty="0"/>
              <a:t>補足情報</a:t>
            </a:r>
            <a:r>
              <a:rPr kumimoji="1" lang="en-US" altLang="ja-JP" dirty="0" smtClean="0"/>
              <a:t>】</a:t>
            </a:r>
            <a:br>
              <a:rPr kumimoji="1" lang="en-US" altLang="ja-JP" dirty="0" smtClean="0"/>
            </a:br>
            <a:r>
              <a:rPr kumimoji="1" lang="ja-JP" altLang="en-US" dirty="0" smtClean="0"/>
              <a:t>ガイドブックには</a:t>
            </a:r>
            <a:r>
              <a:rPr kumimoji="1" lang="en-US" altLang="ja-JP" dirty="0" smtClean="0"/>
              <a:t>2020</a:t>
            </a:r>
            <a:r>
              <a:rPr kumimoji="1" lang="ja-JP" altLang="en-US" dirty="0" smtClean="0"/>
              <a:t>年に</a:t>
            </a:r>
            <a:r>
              <a:rPr kumimoji="1" lang="en-US" altLang="ja-JP" dirty="0" smtClean="0"/>
              <a:t>Flash</a:t>
            </a:r>
            <a:r>
              <a:rPr kumimoji="1" lang="ja-JP" altLang="en-US" dirty="0" smtClean="0"/>
              <a:t>のサポート終了が書かれているが、</a:t>
            </a:r>
            <a:endParaRPr kumimoji="1" lang="en-US" altLang="ja-JP" dirty="0" smtClean="0"/>
          </a:p>
          <a:p>
            <a:r>
              <a:rPr kumimoji="1" lang="ja-JP" altLang="en-US" dirty="0" smtClean="0"/>
              <a:t>各社のブラウザの対応は以下のように足並みを揃えることになっている。</a:t>
            </a:r>
            <a:endParaRPr kumimoji="1" lang="en-US" altLang="ja-JP" dirty="0" smtClean="0"/>
          </a:p>
          <a:p>
            <a:r>
              <a:rPr kumimoji="1" lang="ja-JP" altLang="en-US" dirty="0" smtClean="0"/>
              <a:t>ただし、一部のブラウザは１年前倒しで対応しているものもある。</a:t>
            </a:r>
            <a:endParaRPr kumimoji="1" lang="en-US" altLang="ja-JP" dirty="0" smtClean="0"/>
          </a:p>
          <a:p>
            <a:r>
              <a:rPr kumimoji="1" lang="en-US" altLang="ja-JP" dirty="0" smtClean="0"/>
              <a:t>2018</a:t>
            </a:r>
            <a:r>
              <a:rPr kumimoji="1" lang="ja-JP" altLang="en-US" dirty="0" smtClean="0"/>
              <a:t>年　セッションごとに</a:t>
            </a:r>
            <a:r>
              <a:rPr kumimoji="1" lang="en-US" altLang="ja-JP" dirty="0" smtClean="0"/>
              <a:t>Flash</a:t>
            </a:r>
            <a:r>
              <a:rPr kumimoji="1" lang="ja-JP" altLang="en-US" dirty="0" smtClean="0"/>
              <a:t>を実行するかどうかを都度ユーザーに求める</a:t>
            </a:r>
          </a:p>
          <a:p>
            <a:r>
              <a:rPr kumimoji="1" lang="en-US" altLang="ja-JP" dirty="0" smtClean="0"/>
              <a:t>2019</a:t>
            </a:r>
            <a:r>
              <a:rPr kumimoji="1" lang="ja-JP" altLang="en-US" dirty="0" smtClean="0"/>
              <a:t>年　</a:t>
            </a:r>
            <a:r>
              <a:rPr kumimoji="1" lang="en-US" altLang="ja-JP" dirty="0" smtClean="0"/>
              <a:t>Flash</a:t>
            </a:r>
            <a:r>
              <a:rPr kumimoji="1" lang="ja-JP" altLang="en-US" dirty="0" smtClean="0"/>
              <a:t>をデフォルトで無効化</a:t>
            </a:r>
          </a:p>
          <a:p>
            <a:r>
              <a:rPr kumimoji="1" lang="en-US" altLang="ja-JP" dirty="0" smtClean="0"/>
              <a:t>2020</a:t>
            </a:r>
            <a:r>
              <a:rPr kumimoji="1" lang="ja-JP" altLang="en-US" dirty="0" smtClean="0"/>
              <a:t>年　</a:t>
            </a:r>
            <a:r>
              <a:rPr kumimoji="1" lang="en-US" altLang="ja-JP" dirty="0" smtClean="0"/>
              <a:t>Flash</a:t>
            </a:r>
            <a:r>
              <a:rPr kumimoji="1" lang="ja-JP" altLang="en-US" dirty="0" smtClean="0"/>
              <a:t>機能を削除</a:t>
            </a:r>
          </a:p>
          <a:p>
            <a:endParaRPr kumimoji="1" lang="ja-JP" altLang="en-US" dirty="0" smtClean="0"/>
          </a:p>
          <a:p>
            <a:r>
              <a:rPr kumimoji="1" lang="ja-JP" altLang="en-US" dirty="0" smtClean="0"/>
              <a:t> </a:t>
            </a:r>
            <a:r>
              <a:rPr kumimoji="1" lang="en-US" altLang="ja-JP" dirty="0" smtClean="0"/>
              <a:t/>
            </a:r>
            <a:br>
              <a:rPr kumimoji="1" lang="en-US" altLang="ja-JP" dirty="0" smtClean="0"/>
            </a:br>
            <a:endParaRPr kumimoji="1" lang="en-US"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37</a:t>
            </a:fld>
            <a:endParaRPr kumimoji="1" lang="ja-JP" altLang="en-US"/>
          </a:p>
        </p:txBody>
      </p:sp>
    </p:spTree>
    <p:extLst>
      <p:ext uri="{BB962C8B-B14F-4D97-AF65-F5344CB8AC3E}">
        <p14:creationId xmlns:p14="http://schemas.microsoft.com/office/powerpoint/2010/main" val="20622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38</a:t>
            </a:fld>
            <a:endParaRPr kumimoji="1" lang="ja-JP" altLang="en-US"/>
          </a:p>
        </p:txBody>
      </p:sp>
    </p:spTree>
    <p:extLst>
      <p:ext uri="{BB962C8B-B14F-4D97-AF65-F5344CB8AC3E}">
        <p14:creationId xmlns:p14="http://schemas.microsoft.com/office/powerpoint/2010/main" val="185677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【伝え方のポイント】</a:t>
            </a:r>
            <a:r>
              <a:rPr lang="en-US" altLang="ja-JP" dirty="0"/>
              <a:t/>
            </a:r>
            <a:br>
              <a:rPr lang="en-US" altLang="ja-JP" dirty="0"/>
            </a:br>
            <a:r>
              <a:rPr lang="ja-JP" altLang="en-US" dirty="0"/>
              <a:t>・</a:t>
            </a:r>
            <a:r>
              <a:rPr lang="ja-JP" altLang="ja-JP" dirty="0"/>
              <a:t>公衆無線</a:t>
            </a:r>
            <a:r>
              <a:rPr lang="en-US" altLang="ja-JP" dirty="0"/>
              <a:t>Wi-Fi</a:t>
            </a:r>
            <a:r>
              <a:rPr lang="ja-JP" altLang="ja-JP" dirty="0"/>
              <a:t>は技術的には盗聴される可能性がある。</a:t>
            </a:r>
            <a:r>
              <a:rPr lang="en-US" altLang="ja-JP" dirty="0"/>
              <a:t/>
            </a:r>
            <a:br>
              <a:rPr lang="en-US" altLang="ja-JP" dirty="0"/>
            </a:br>
            <a:r>
              <a:rPr lang="ja-JP" altLang="ja-JP" dirty="0"/>
              <a:t>しかし、経済目的の犯行を考えた場合、効率が悪いので実際に盗聴される可能性は低いと</a:t>
            </a:r>
            <a:r>
              <a:rPr lang="ja-JP" altLang="en-US" dirty="0"/>
              <a:t>考えて良い</a:t>
            </a:r>
            <a:r>
              <a:rPr lang="ja-JP" altLang="ja-JP" dirty="0"/>
              <a:t>。</a:t>
            </a:r>
            <a:r>
              <a:rPr lang="en-US" altLang="ja-JP" dirty="0"/>
              <a:t/>
            </a:r>
            <a:br>
              <a:rPr lang="en-US" altLang="ja-JP" dirty="0"/>
            </a:br>
            <a:endParaRPr lang="en-US" altLang="ja-JP" dirty="0"/>
          </a:p>
          <a:p>
            <a:r>
              <a:rPr lang="ja-JP" altLang="en-US" dirty="0"/>
              <a:t>・</a:t>
            </a:r>
            <a:r>
              <a:rPr lang="ja-JP" altLang="ja-JP" dirty="0"/>
              <a:t>スライドの注意点に挙げている、他のサービスのアカウントを入力させて（アカウント連携ではなく）</a:t>
            </a:r>
            <a:endParaRPr lang="en-US" altLang="ja-JP" dirty="0"/>
          </a:p>
          <a:p>
            <a:r>
              <a:rPr lang="en-US" altLang="ja-JP" dirty="0"/>
              <a:t>SNS</a:t>
            </a:r>
            <a:r>
              <a:rPr lang="ja-JP" altLang="ja-JP" dirty="0"/>
              <a:t>に勝手に投稿する（される）というケースが海外では実在するので注意が必要。</a:t>
            </a:r>
            <a:r>
              <a:rPr lang="en-US" altLang="ja-JP" dirty="0"/>
              <a:t/>
            </a:r>
            <a:br>
              <a:rPr lang="en-US" altLang="ja-JP" dirty="0"/>
            </a:br>
            <a:endParaRPr lang="en-US" altLang="ja-JP" dirty="0"/>
          </a:p>
          <a:p>
            <a:r>
              <a:rPr lang="ja-JP" altLang="en-US" dirty="0"/>
              <a:t>・</a:t>
            </a:r>
            <a:r>
              <a:rPr lang="en-US" altLang="ja-JP" dirty="0"/>
              <a:t>Wi-Fi</a:t>
            </a:r>
            <a:r>
              <a:rPr lang="ja-JP" altLang="ja-JP" dirty="0"/>
              <a:t>に関しては、アクセスポイントのなりすましの危険性がもっとも高い。</a:t>
            </a:r>
            <a:endParaRPr lang="en-US" altLang="ja-JP" dirty="0"/>
          </a:p>
          <a:p>
            <a:r>
              <a:rPr lang="ja-JP" altLang="ja-JP" dirty="0"/>
              <a:t>なりすましのアクセスポイントに接続してしまうと、</a:t>
            </a:r>
            <a:r>
              <a:rPr lang="ja-JP" altLang="en-US" dirty="0"/>
              <a:t>「</a:t>
            </a:r>
            <a:r>
              <a:rPr lang="ja-JP" altLang="ja-JP" dirty="0"/>
              <a:t>何でもあり</a:t>
            </a:r>
            <a:r>
              <a:rPr lang="ja-JP" altLang="en-US" dirty="0"/>
              <a:t>」</a:t>
            </a:r>
            <a:r>
              <a:rPr lang="ja-JP" altLang="ja-JP" dirty="0"/>
              <a:t>な状態になってしまうので外出先でのインターネット接続はテザリングやモバイルルータを利用するのが理想的。</a:t>
            </a:r>
            <a:endParaRPr lang="en-US" altLang="ja-JP" dirty="0"/>
          </a:p>
          <a:p>
            <a:r>
              <a:rPr lang="ja-JP" altLang="en-US" dirty="0"/>
              <a:t>次善の策として、パーソナル</a:t>
            </a:r>
            <a:r>
              <a:rPr lang="en-US" altLang="ja-JP" dirty="0"/>
              <a:t>VPN</a:t>
            </a:r>
            <a:r>
              <a:rPr lang="ja-JP" altLang="en-US" dirty="0"/>
              <a:t>を利用すると良い。</a:t>
            </a:r>
            <a:endParaRPr lang="en-US" altLang="ja-JP" dirty="0"/>
          </a:p>
          <a:p>
            <a:r>
              <a:rPr lang="ja-JP" altLang="en-US" dirty="0"/>
              <a:t>（最近のセキュリティ対策ソフトウェアには機能のひとつとして付属している場合がある）</a:t>
            </a:r>
            <a:endParaRPr lang="ja-JP" altLang="ja-JP" dirty="0"/>
          </a:p>
          <a:p>
            <a:r>
              <a:rPr lang="en-US" altLang="ja-JP" dirty="0"/>
              <a:t> </a:t>
            </a:r>
            <a:endParaRPr lang="ja-JP" altLang="ja-JP" dirty="0"/>
          </a:p>
          <a:p>
            <a:r>
              <a:rPr lang="ja-JP" altLang="ja-JP" dirty="0"/>
              <a:t>【補足情報】</a:t>
            </a:r>
            <a:r>
              <a:rPr lang="en-US" altLang="ja-JP" dirty="0"/>
              <a:t/>
            </a:r>
            <a:br>
              <a:rPr lang="en-US" altLang="ja-JP" dirty="0"/>
            </a:br>
            <a:r>
              <a:rPr lang="ja-JP" altLang="ja-JP" dirty="0"/>
              <a:t>　　</a:t>
            </a:r>
            <a:r>
              <a:rPr lang="en-US" altLang="ja-JP" dirty="0"/>
              <a:t>Wi-Fi</a:t>
            </a:r>
            <a:r>
              <a:rPr lang="ja-JP" altLang="ja-JP" dirty="0"/>
              <a:t>については、以下のファイルに詳細をまとめた。（リンク先は</a:t>
            </a:r>
            <a:r>
              <a:rPr lang="en-US" altLang="ja-JP" dirty="0"/>
              <a:t>PDF</a:t>
            </a:r>
            <a:r>
              <a:rPr lang="ja-JP" altLang="ja-JP" dirty="0"/>
              <a:t>）</a:t>
            </a:r>
            <a:r>
              <a:rPr lang="en-US" altLang="ja-JP" dirty="0"/>
              <a:t/>
            </a:r>
            <a:br>
              <a:rPr lang="en-US" altLang="ja-JP" dirty="0"/>
            </a:br>
            <a:r>
              <a:rPr lang="ja-JP" altLang="ja-JP" dirty="0"/>
              <a:t>　　　</a:t>
            </a:r>
            <a:r>
              <a:rPr lang="en-US" altLang="ja-JP" dirty="0"/>
              <a:t>https://goo.gl/6kp2if</a:t>
            </a:r>
            <a:r>
              <a:rPr lang="en-US" altLang="ja-JP" dirty="0"/>
              <a:t/>
            </a:r>
            <a:br>
              <a:rPr lang="en-US" altLang="ja-JP" dirty="0"/>
            </a:br>
            <a:r>
              <a:rPr lang="ja-JP" altLang="ja-JP" dirty="0"/>
              <a:t>　　また、上記文書を元に</a:t>
            </a:r>
            <a:r>
              <a:rPr lang="en-US" altLang="ja-JP" dirty="0"/>
              <a:t>2015</a:t>
            </a:r>
            <a:r>
              <a:rPr lang="ja-JP" altLang="ja-JP" dirty="0"/>
              <a:t>年</a:t>
            </a:r>
            <a:r>
              <a:rPr lang="en-US" altLang="ja-JP" dirty="0"/>
              <a:t>6</a:t>
            </a:r>
            <a:r>
              <a:rPr lang="ja-JP" altLang="ja-JP" dirty="0"/>
              <a:t>月</a:t>
            </a:r>
            <a:r>
              <a:rPr lang="en-US" altLang="ja-JP" dirty="0"/>
              <a:t>13</a:t>
            </a:r>
            <a:r>
              <a:rPr lang="ja-JP" altLang="ja-JP" dirty="0"/>
              <a:t>日に</a:t>
            </a:r>
            <a:r>
              <a:rPr lang="en-US" altLang="ja-JP" dirty="0"/>
              <a:t>SPREAD</a:t>
            </a:r>
            <a:r>
              <a:rPr lang="ja-JP" altLang="ja-JP" dirty="0"/>
              <a:t>で行った勉強会のスライド（</a:t>
            </a:r>
            <a:r>
              <a:rPr lang="en-US" altLang="ja-JP" dirty="0"/>
              <a:t>PDF</a:t>
            </a:r>
            <a:r>
              <a:rPr lang="ja-JP" altLang="ja-JP" dirty="0"/>
              <a:t>）</a:t>
            </a:r>
            <a:r>
              <a:rPr lang="en-US" altLang="ja-JP" dirty="0"/>
              <a:t/>
            </a:r>
            <a:br>
              <a:rPr lang="en-US" altLang="ja-JP" dirty="0"/>
            </a:br>
            <a:r>
              <a:rPr lang="ja-JP" altLang="ja-JP" dirty="0"/>
              <a:t>　　　</a:t>
            </a:r>
            <a:r>
              <a:rPr lang="en-US" altLang="ja-JP" dirty="0"/>
              <a:t>https://goo.gl/AQ9yyk</a:t>
            </a:r>
            <a:endParaRPr lang="en-US" altLang="ja-JP" dirty="0"/>
          </a:p>
          <a:p>
            <a:r>
              <a:rPr lang="ja-JP" altLang="ja-JP" dirty="0"/>
              <a:t>　　も参考にすると良い。</a:t>
            </a:r>
            <a:r>
              <a:rPr lang="en-US" altLang="ja-JP" dirty="0"/>
              <a:t/>
            </a:r>
            <a:br>
              <a:rPr lang="en-US" altLang="ja-JP" dirty="0"/>
            </a:br>
            <a:r>
              <a:rPr lang="en-US" altLang="ja-JP" dirty="0"/>
              <a:t> </a:t>
            </a:r>
            <a:r>
              <a:rPr lang="ja-JP" altLang="ja-JP" dirty="0"/>
              <a:t>　 上記２資料に関しては二次利用する際は、著作者（</a:t>
            </a:r>
            <a:r>
              <a:rPr lang="en-US" altLang="ja-JP" dirty="0"/>
              <a:t>shinichi@fuchi.info</a:t>
            </a:r>
            <a:r>
              <a:rPr lang="ja-JP" altLang="ja-JP" dirty="0"/>
              <a:t>）まで連絡をお願いします。</a:t>
            </a:r>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39</a:t>
            </a:fld>
            <a:endParaRPr kumimoji="1" lang="ja-JP" altLang="en-US"/>
          </a:p>
        </p:txBody>
      </p:sp>
    </p:spTree>
    <p:extLst>
      <p:ext uri="{BB962C8B-B14F-4D97-AF65-F5344CB8AC3E}">
        <p14:creationId xmlns:p14="http://schemas.microsoft.com/office/powerpoint/2010/main" val="182578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伝え方のポイント</a:t>
            </a:r>
            <a:r>
              <a:rPr kumimoji="1" lang="en-US" altLang="ja-JP" dirty="0"/>
              <a:t>】</a:t>
            </a:r>
          </a:p>
          <a:p>
            <a:pPr defTabSz="946587">
              <a:defRPr/>
            </a:pPr>
            <a:r>
              <a:rPr kumimoji="1" lang="ja-JP" altLang="en-US" dirty="0"/>
              <a:t>・所属組織内の処罰だけでなく法律的な責任を問われることもある。</a:t>
            </a:r>
            <a:endParaRPr kumimoji="1" lang="en-US" altLang="ja-JP" dirty="0"/>
          </a:p>
          <a:p>
            <a:r>
              <a:rPr kumimoji="1" lang="ja-JP" altLang="en-US" dirty="0"/>
              <a:t>・脅迫や威力業務妨害などは、“書いただけ”で逮捕の対象。</a:t>
            </a:r>
            <a:endParaRPr kumimoji="1" lang="en-US" altLang="ja-JP" dirty="0"/>
          </a:p>
          <a:p>
            <a:r>
              <a:rPr kumimoji="1" lang="ja-JP" altLang="en-US" dirty="0"/>
              <a:t>・名誉棄損は相手が名誉棄損と認識すれば、事実であるかどうかにかかわらず訴訟を起こされる。</a:t>
            </a:r>
            <a:endParaRPr kumimoji="1" lang="en-US" altLang="ja-JP" dirty="0"/>
          </a:p>
          <a:p>
            <a:r>
              <a:rPr kumimoji="1" lang="ja-JP" altLang="en-US" dirty="0"/>
              <a:t>　　⇒自分自身の判断（これくらいは大丈夫）は意味が無い。</a:t>
            </a:r>
            <a:endParaRPr kumimoji="1" lang="en-US" altLang="ja-JP" dirty="0"/>
          </a:p>
          <a:p>
            <a:r>
              <a:rPr kumimoji="1" lang="ja-JP" altLang="en-US" dirty="0"/>
              <a:t>・炎上がきっかけで住居などを特定されて嫌がらせやストーカー犯罪に巻き込まれる事例もある。</a:t>
            </a:r>
            <a:endParaRPr kumimoji="1" lang="en-US" altLang="ja-JP" dirty="0"/>
          </a:p>
          <a:p>
            <a:r>
              <a:rPr kumimoji="1" lang="ja-JP" altLang="en-US" dirty="0"/>
              <a:t>（炎上後の事例：</a:t>
            </a:r>
            <a:r>
              <a:rPr kumimoji="1" lang="en-US" altLang="ja-JP" dirty="0"/>
              <a:t>https://matome.naver.jp/odai/2137790243029445701</a:t>
            </a:r>
            <a:r>
              <a:rPr kumimoji="1" lang="ja-JP" altLang="en-US" dirty="0"/>
              <a:t>）</a:t>
            </a:r>
            <a:endParaRPr kumimoji="1" lang="en-US" altLang="ja-JP" dirty="0"/>
          </a:p>
          <a:p>
            <a:r>
              <a:rPr kumimoji="1" lang="ja-JP" altLang="en-US" dirty="0"/>
              <a:t>・自身のアカウントを非公開にしていても、フォロワーや友達がアカウントを乗っ取られることで、投稿を第三者に見られてしまったり、転載されることがある。</a:t>
            </a:r>
            <a:endParaRPr kumimoji="1" lang="en-US" altLang="ja-JP" dirty="0"/>
          </a:p>
          <a:p>
            <a:endParaRPr kumimoji="1" lang="en-US" altLang="ja-JP" dirty="0"/>
          </a:p>
          <a:p>
            <a:r>
              <a:rPr kumimoji="1" lang="ja-JP" altLang="en-US" dirty="0"/>
              <a:t>・公開されてしまった（公開してしまった）悪ふざけなどは、魚拓⇒まとめサイト⇒</a:t>
            </a:r>
            <a:r>
              <a:rPr kumimoji="1" lang="ja-JP" altLang="en-US" dirty="0" smtClean="0"/>
              <a:t>ネットニュース⇒</a:t>
            </a:r>
            <a:r>
              <a:rPr kumimoji="1" lang="ja-JP" altLang="en-US" dirty="0"/>
              <a:t>一般ニュースと取りあげられ拡散するという構図であったが、現在は一般の報道関係者が</a:t>
            </a:r>
            <a:r>
              <a:rPr kumimoji="1" lang="en-US" altLang="ja-JP" dirty="0"/>
              <a:t>Twitter</a:t>
            </a:r>
            <a:r>
              <a:rPr kumimoji="1" lang="ja-JP" altLang="en-US" dirty="0"/>
              <a:t>などで直接“ネタ“を探しているので、拡散までの時間は短くなり、かつ広範囲に拡散するようになった。</a:t>
            </a:r>
            <a:endParaRPr kumimoji="1" lang="en-US" altLang="ja-JP" dirty="0"/>
          </a:p>
          <a:p>
            <a:endParaRPr kumimoji="1" lang="en-US" altLang="ja-JP" dirty="0"/>
          </a:p>
          <a:p>
            <a:r>
              <a:rPr kumimoji="1" lang="ja-JP" altLang="en-US" dirty="0"/>
              <a:t>・対策の「見なおす習慣」に関しては、「寝る前の</a:t>
            </a:r>
            <a:r>
              <a:rPr kumimoji="1" lang="en-US" altLang="ja-JP" dirty="0"/>
              <a:t>30</a:t>
            </a:r>
            <a:r>
              <a:rPr kumimoji="1" lang="ja-JP" altLang="en-US" dirty="0"/>
              <a:t>分」「日曜日の朝</a:t>
            </a:r>
            <a:r>
              <a:rPr kumimoji="1" lang="en-US" altLang="ja-JP" dirty="0"/>
              <a:t>30</a:t>
            </a:r>
            <a:r>
              <a:rPr kumimoji="1" lang="ja-JP" altLang="en-US" dirty="0"/>
              <a:t>分」など具体的な自分ルールをつくる事で習慣化する事が出来る。</a:t>
            </a:r>
            <a:endParaRPr kumimoji="1" lang="en-US" altLang="ja-JP" dirty="0"/>
          </a:p>
          <a:p>
            <a:endParaRPr kumimoji="1" lang="en-US" altLang="ja-JP" dirty="0"/>
          </a:p>
          <a:p>
            <a:r>
              <a:rPr kumimoji="1" lang="en-US" altLang="ja-JP" dirty="0" smtClean="0"/>
              <a:t>【</a:t>
            </a:r>
            <a:r>
              <a:rPr kumimoji="1" lang="ja-JP" altLang="en-US" dirty="0"/>
              <a:t>補足情報</a:t>
            </a:r>
            <a:r>
              <a:rPr kumimoji="1" lang="en-US" altLang="ja-JP" dirty="0"/>
              <a:t>】</a:t>
            </a:r>
          </a:p>
          <a:p>
            <a:r>
              <a:rPr kumimoji="1" lang="ja-JP" altLang="en-US" dirty="0"/>
              <a:t>・以前は、いわゆるバカッターと呼ばれる悪ふざけで投稿する例が中心であったが、</a:t>
            </a:r>
            <a:endParaRPr kumimoji="1" lang="en-US" altLang="ja-JP" dirty="0"/>
          </a:p>
          <a:p>
            <a:r>
              <a:rPr kumimoji="1" lang="ja-JP" altLang="en-US" dirty="0"/>
              <a:t>　近年は、犯罪行為とわかっていてあえて投稿する例が出てきている</a:t>
            </a:r>
            <a:endParaRPr kumimoji="1" lang="en-US" altLang="ja-JP" dirty="0"/>
          </a:p>
          <a:p>
            <a:r>
              <a:rPr kumimoji="1" lang="ja-JP" altLang="en-US" dirty="0"/>
              <a:t>　（おもに</a:t>
            </a:r>
            <a:r>
              <a:rPr kumimoji="1" lang="en-US" altLang="ja-JP" dirty="0" err="1"/>
              <a:t>Youtube</a:t>
            </a:r>
            <a:r>
              <a:rPr kumimoji="1" lang="ja-JP" altLang="en-US" dirty="0" err="1"/>
              <a:t>での</a:t>
            </a:r>
            <a:r>
              <a:rPr kumimoji="1" lang="ja-JP" altLang="en-US" dirty="0"/>
              <a:t>再生数を多くして広告収入を目的にしている）</a:t>
            </a:r>
            <a:endParaRPr kumimoji="1" lang="en-US" altLang="ja-JP" dirty="0"/>
          </a:p>
          <a:p>
            <a:r>
              <a:rPr kumimoji="1" lang="ja-JP" altLang="en-US" dirty="0"/>
              <a:t>　悪ふざけについては見直しなどの対策で良いが、あえてやっているケースに関しては広告収入の上位者は企業としてやっているのであって、個人では広告収入</a:t>
            </a:r>
            <a:r>
              <a:rPr kumimoji="1" lang="ja-JP" altLang="en-US" dirty="0" smtClean="0"/>
              <a:t>は見込めない</a:t>
            </a:r>
            <a:r>
              <a:rPr kumimoji="1" lang="ja-JP" altLang="en-US" dirty="0"/>
              <a:t>事を伝える。</a:t>
            </a:r>
            <a:endParaRPr kumimoji="1" lang="en-US" altLang="ja-JP" dirty="0"/>
          </a:p>
          <a:p>
            <a:r>
              <a:rPr kumimoji="1" lang="ja-JP" altLang="en-US" dirty="0"/>
              <a:t>　（</a:t>
            </a:r>
            <a:r>
              <a:rPr kumimoji="1" lang="en-US" altLang="ja-JP" dirty="0" err="1"/>
              <a:t>Youtuber</a:t>
            </a:r>
            <a:r>
              <a:rPr kumimoji="1" lang="ja-JP" altLang="en-US" dirty="0"/>
              <a:t>やその他</a:t>
            </a:r>
            <a:r>
              <a:rPr kumimoji="1" lang="en-US" altLang="ja-JP" dirty="0"/>
              <a:t>SNS</a:t>
            </a:r>
            <a:r>
              <a:rPr kumimoji="1" lang="ja-JP" altLang="en-US" dirty="0"/>
              <a:t>で影響力ある人達は事務所に所属している）</a:t>
            </a:r>
            <a:endParaRPr kumimoji="1" lang="en-US" altLang="ja-JP" dirty="0"/>
          </a:p>
          <a:p>
            <a:r>
              <a:rPr kumimoji="1" lang="ja-JP" altLang="en-US" dirty="0"/>
              <a:t>　「インフルエンサーマーケティング」というものがある事を伝える。</a:t>
            </a:r>
            <a:r>
              <a:rPr kumimoji="1" lang="en-US" altLang="ja-JP" dirty="0"/>
              <a:t/>
            </a:r>
            <a:br>
              <a:rPr kumimoji="1" lang="en-US" altLang="ja-JP" dirty="0"/>
            </a:br>
            <a:r>
              <a:rPr kumimoji="1" lang="en-US" altLang="ja-JP" dirty="0" smtClean="0"/>
              <a:t/>
            </a:r>
            <a:br>
              <a:rPr kumimoji="1" lang="en-US" altLang="ja-JP" dirty="0" smtClean="0"/>
            </a:br>
            <a:r>
              <a:rPr kumimoji="1" lang="ja-JP" altLang="en-US" dirty="0" smtClean="0"/>
              <a:t>・対策としてガイドブックにもあるとおり、定期的に公開範囲を自分のみに変更したり、投稿を削除するというのも良い。</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4</a:t>
            </a:fld>
            <a:endParaRPr kumimoji="1" lang="ja-JP" altLang="en-US"/>
          </a:p>
        </p:txBody>
      </p:sp>
    </p:spTree>
    <p:extLst>
      <p:ext uri="{BB962C8B-B14F-4D97-AF65-F5344CB8AC3E}">
        <p14:creationId xmlns:p14="http://schemas.microsoft.com/office/powerpoint/2010/main" val="11423633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40</a:t>
            </a:fld>
            <a:endParaRPr kumimoji="1" lang="ja-JP" altLang="en-US"/>
          </a:p>
        </p:txBody>
      </p:sp>
    </p:spTree>
    <p:extLst>
      <p:ext uri="{BB962C8B-B14F-4D97-AF65-F5344CB8AC3E}">
        <p14:creationId xmlns:p14="http://schemas.microsoft.com/office/powerpoint/2010/main" val="3038732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【伝え方のポイント</a:t>
            </a:r>
            <a:r>
              <a:rPr lang="ja-JP" altLang="ja-JP" dirty="0"/>
              <a:t>】</a:t>
            </a:r>
            <a:endParaRPr lang="en-US" altLang="ja-JP" dirty="0"/>
          </a:p>
          <a:p>
            <a:r>
              <a:rPr lang="ja-JP" altLang="en-US" dirty="0"/>
              <a:t>・「有害」の定義が重要</a:t>
            </a:r>
            <a:endParaRPr lang="en-US" altLang="ja-JP" dirty="0"/>
          </a:p>
          <a:p>
            <a:r>
              <a:rPr lang="ja-JP" altLang="en-US" dirty="0"/>
              <a:t>　ガイドブックで扱っているのは、基本的にはアダルトサイトへの接続だが</a:t>
            </a:r>
            <a:r>
              <a:rPr lang="en-US" altLang="ja-JP" dirty="0"/>
              <a:t/>
            </a:r>
            <a:br>
              <a:rPr lang="en-US" altLang="ja-JP" dirty="0"/>
            </a:br>
            <a:r>
              <a:rPr lang="ja-JP" altLang="en-US" dirty="0"/>
              <a:t>　それ以外にも、海賊版のソフトウェアやアプリケーションのサイトなど法律に触れる恐れのあるサイトも含まれる。</a:t>
            </a:r>
            <a:r>
              <a:rPr lang="en-US" altLang="ja-JP" dirty="0"/>
              <a:t/>
            </a:r>
            <a:br>
              <a:rPr lang="en-US" altLang="ja-JP" dirty="0"/>
            </a:br>
            <a:r>
              <a:rPr lang="ja-JP" altLang="en-US" dirty="0"/>
              <a:t>　アダルトサイトに関しては合法だが、</a:t>
            </a:r>
            <a:r>
              <a:rPr lang="en-US" altLang="ja-JP" dirty="0"/>
              <a:t>18</a:t>
            </a:r>
            <a:r>
              <a:rPr lang="ja-JP" altLang="en-US" dirty="0"/>
              <a:t>歳未満はアクセス出来ない。</a:t>
            </a:r>
            <a:r>
              <a:rPr lang="en-US" altLang="ja-JP" dirty="0"/>
              <a:t/>
            </a:r>
            <a:br>
              <a:rPr lang="en-US" altLang="ja-JP" dirty="0"/>
            </a:br>
            <a:r>
              <a:rPr lang="ja-JP" altLang="en-US" dirty="0"/>
              <a:t>　というのと、そもそも違法なものを扱っているサイトを同列にしてしまうのは若干危険。</a:t>
            </a:r>
            <a:r>
              <a:rPr lang="en-US" altLang="ja-JP" dirty="0"/>
              <a:t/>
            </a:r>
            <a:br>
              <a:rPr lang="en-US" altLang="ja-JP" dirty="0"/>
            </a:br>
            <a:r>
              <a:rPr lang="ja-JP" altLang="en-US" dirty="0"/>
              <a:t>　アダルトサイトのフィルタリングは所謂、健全化のため</a:t>
            </a:r>
            <a:r>
              <a:rPr lang="en-US" altLang="ja-JP" dirty="0"/>
              <a:t/>
            </a:r>
            <a:br>
              <a:rPr lang="en-US" altLang="ja-JP" dirty="0"/>
            </a:br>
            <a:r>
              <a:rPr lang="ja-JP" altLang="en-US" dirty="0"/>
              <a:t>　違法なサイトへのフィルタリングは、違法な活動への加担の防止や、そこからウイルスへの感染などの防止と</a:t>
            </a:r>
            <a:endParaRPr lang="en-US" altLang="ja-JP" dirty="0"/>
          </a:p>
          <a:p>
            <a:r>
              <a:rPr lang="ja-JP" altLang="en-US" dirty="0"/>
              <a:t>　それぞれ目的も異なっている。</a:t>
            </a:r>
            <a:r>
              <a:rPr lang="en-US" altLang="ja-JP" dirty="0"/>
              <a:t/>
            </a:r>
            <a:br>
              <a:rPr lang="en-US" altLang="ja-JP" dirty="0"/>
            </a:br>
            <a:r>
              <a:rPr lang="ja-JP" altLang="en-US" dirty="0"/>
              <a:t>　</a:t>
            </a:r>
            <a:r>
              <a:rPr lang="en-US" altLang="ja-JP" dirty="0"/>
              <a:t/>
            </a:r>
            <a:br>
              <a:rPr lang="en-US" altLang="ja-JP" dirty="0"/>
            </a:br>
            <a:r>
              <a:rPr lang="ja-JP" altLang="en-US" dirty="0"/>
              <a:t>・</a:t>
            </a:r>
            <a:r>
              <a:rPr lang="ja-JP" altLang="ja-JP" dirty="0"/>
              <a:t>携帯電話会社によるフィルタリングは、原則的に携帯電話網を利用して接続しているときのみ有効である。</a:t>
            </a:r>
            <a:endParaRPr lang="en-US" altLang="ja-JP" dirty="0"/>
          </a:p>
          <a:p>
            <a:r>
              <a:rPr lang="ja-JP" altLang="en-US" dirty="0"/>
              <a:t>・</a:t>
            </a:r>
            <a:r>
              <a:rPr lang="en-US" altLang="ja-JP" dirty="0" err="1"/>
              <a:t>docomo</a:t>
            </a:r>
            <a:r>
              <a:rPr lang="ja-JP" altLang="ja-JP" dirty="0"/>
              <a:t>などでは、</a:t>
            </a:r>
            <a:r>
              <a:rPr lang="en-US" altLang="ja-JP" dirty="0" err="1"/>
              <a:t>docomo</a:t>
            </a:r>
            <a:r>
              <a:rPr lang="en-US" altLang="ja-JP" dirty="0"/>
              <a:t> Wi-Fi</a:t>
            </a:r>
            <a:r>
              <a:rPr lang="ja-JP" altLang="ja-JP" dirty="0"/>
              <a:t>を利用している時にも有効な仕組みを取っているが、基本的に</a:t>
            </a:r>
            <a:r>
              <a:rPr lang="en-US" altLang="ja-JP" dirty="0"/>
              <a:t>Wi-Fi</a:t>
            </a:r>
            <a:r>
              <a:rPr lang="ja-JP" altLang="ja-JP" dirty="0"/>
              <a:t>を利用している時にはフィルタリングは有効ではない事を知っておくべき。</a:t>
            </a:r>
            <a:endParaRPr lang="en-US" altLang="ja-JP" dirty="0"/>
          </a:p>
          <a:p>
            <a:r>
              <a:rPr lang="ja-JP" altLang="ja-JP" dirty="0"/>
              <a:t>但し、携帯電話会社によってそのサービスは様々で、変更なども多い。</a:t>
            </a:r>
            <a:endParaRPr lang="en-US" altLang="ja-JP" dirty="0"/>
          </a:p>
          <a:p>
            <a:r>
              <a:rPr lang="ja-JP" altLang="en-US" dirty="0"/>
              <a:t>（</a:t>
            </a:r>
            <a:r>
              <a:rPr lang="en-US" altLang="ja-JP" dirty="0"/>
              <a:t>2017</a:t>
            </a:r>
            <a:r>
              <a:rPr lang="ja-JP" altLang="en-US" dirty="0"/>
              <a:t>年</a:t>
            </a:r>
            <a:r>
              <a:rPr lang="en-US" altLang="ja-JP" dirty="0"/>
              <a:t>1</a:t>
            </a:r>
            <a:r>
              <a:rPr lang="ja-JP" altLang="en-US" dirty="0"/>
              <a:t>月より各キャリア共に</a:t>
            </a:r>
            <a:r>
              <a:rPr lang="ja-JP" altLang="en-US" dirty="0"/>
              <a:t>「あんしんフィルター </a:t>
            </a:r>
            <a:r>
              <a:rPr lang="en-US" altLang="ja-JP" dirty="0"/>
              <a:t>for </a:t>
            </a:r>
            <a:r>
              <a:rPr lang="ja-JP" altLang="en-US" dirty="0"/>
              <a:t>キャリア名」に名称が統一されたが、機能は各社によって異なる）</a:t>
            </a:r>
            <a:endParaRPr lang="en-US" altLang="ja-JP" dirty="0"/>
          </a:p>
          <a:p>
            <a:r>
              <a:rPr lang="ja-JP" altLang="ja-JP" dirty="0"/>
              <a:t>自分の契約している会社のサービスをきちんと把握する事が重要</a:t>
            </a:r>
            <a:r>
              <a:rPr lang="ja-JP" altLang="en-US" dirty="0"/>
              <a:t>であるが、</a:t>
            </a:r>
            <a:r>
              <a:rPr lang="ja-JP" altLang="ja-JP" dirty="0"/>
              <a:t>携帯電話会社の契約などはわかりにくいことも多いため、</a:t>
            </a:r>
            <a:endParaRPr lang="en-US" altLang="ja-JP" dirty="0"/>
          </a:p>
          <a:p>
            <a:r>
              <a:rPr lang="ja-JP" altLang="ja-JP" dirty="0"/>
              <a:t>どの様な状況でも使うことができるアプリケーションタイプのものを利用するのが良い。</a:t>
            </a:r>
          </a:p>
          <a:p>
            <a:r>
              <a:rPr lang="ja-JP" altLang="en-US" dirty="0"/>
              <a:t>・スライドでは、格安スマホ（</a:t>
            </a:r>
            <a:r>
              <a:rPr lang="en-US" altLang="ja-JP" dirty="0"/>
              <a:t>MVNO</a:t>
            </a:r>
            <a:r>
              <a:rPr lang="ja-JP" altLang="en-US" dirty="0"/>
              <a:t>）では標準のフィルタリングがない場合もある。と表現して</a:t>
            </a:r>
            <a:r>
              <a:rPr lang="ja-JP" altLang="en-US" dirty="0"/>
              <a:t>いる通り、</a:t>
            </a:r>
            <a:r>
              <a:rPr lang="ja-JP" altLang="en-US" dirty="0"/>
              <a:t>フィルタリング機能の対応は多様なので利用する機種やサービスでのフィルタリング機能の確認は必須である。</a:t>
            </a:r>
            <a:endParaRPr lang="en-US" altLang="ja-JP" dirty="0"/>
          </a:p>
          <a:p>
            <a:endParaRPr lang="en-US" altLang="ja-JP" dirty="0"/>
          </a:p>
          <a:p>
            <a:r>
              <a:rPr lang="ja-JP" altLang="ja-JP" dirty="0"/>
              <a:t>【補足情報】</a:t>
            </a:r>
            <a:r>
              <a:rPr lang="en-US" altLang="ja-JP" dirty="0"/>
              <a:t/>
            </a:r>
            <a:br>
              <a:rPr lang="en-US" altLang="ja-JP" dirty="0"/>
            </a:br>
            <a:r>
              <a:rPr lang="ja-JP" altLang="ja-JP" dirty="0"/>
              <a:t>　　</a:t>
            </a:r>
            <a:r>
              <a:rPr lang="en-US" altLang="ja-JP" dirty="0"/>
              <a:t>Android</a:t>
            </a:r>
            <a:r>
              <a:rPr lang="ja-JP" altLang="ja-JP" dirty="0"/>
              <a:t>向けでは、</a:t>
            </a:r>
            <a:r>
              <a:rPr lang="en-US" altLang="ja-JP" dirty="0" err="1"/>
              <a:t>i</a:t>
            </a:r>
            <a:r>
              <a:rPr lang="en-US" altLang="ja-JP" dirty="0"/>
              <a:t>-</a:t>
            </a:r>
            <a:r>
              <a:rPr lang="ja-JP" altLang="en-US" dirty="0"/>
              <a:t>フィルターな</a:t>
            </a:r>
            <a:r>
              <a:rPr lang="ja-JP" altLang="ja-JP" dirty="0"/>
              <a:t>どの</a:t>
            </a:r>
            <a:r>
              <a:rPr lang="ja-JP" altLang="ja-JP" dirty="0"/>
              <a:t>アプリが多く使われている。</a:t>
            </a:r>
            <a:r>
              <a:rPr lang="en-US" altLang="ja-JP" dirty="0"/>
              <a:t/>
            </a:r>
            <a:br>
              <a:rPr lang="en-US" altLang="ja-JP" dirty="0"/>
            </a:br>
            <a:r>
              <a:rPr lang="ja-JP" altLang="ja-JP" dirty="0"/>
              <a:t>　　</a:t>
            </a:r>
            <a:r>
              <a:rPr lang="en-US" altLang="ja-JP" dirty="0"/>
              <a:t>iPhone</a:t>
            </a:r>
            <a:r>
              <a:rPr lang="ja-JP" altLang="ja-JP" dirty="0"/>
              <a:t>では標準の機能でフィルタリングと同様の機能である</a:t>
            </a:r>
            <a:r>
              <a:rPr lang="ja-JP" altLang="ja-JP" dirty="0"/>
              <a:t>ペアレンタル</a:t>
            </a:r>
            <a:r>
              <a:rPr lang="ja-JP" altLang="en-US" dirty="0"/>
              <a:t>コントロール（機能制限）</a:t>
            </a:r>
            <a:r>
              <a:rPr lang="ja-JP" altLang="ja-JP" dirty="0"/>
              <a:t>が</a:t>
            </a:r>
            <a:r>
              <a:rPr lang="ja-JP" altLang="ja-JP" dirty="0"/>
              <a:t>利用できるので子供の利用する端末では設定しておくと良い。</a:t>
            </a:r>
            <a:endParaRPr lang="en-US" altLang="ja-JP" dirty="0"/>
          </a:p>
          <a:p>
            <a:r>
              <a:rPr lang="ja-JP" altLang="en-US" dirty="0"/>
              <a:t>　　（</a:t>
            </a:r>
            <a:r>
              <a:rPr lang="ja-JP" altLang="ja-JP" dirty="0"/>
              <a:t>一部のセキュリティ対策ソフトでも対応しているものもある。</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41</a:t>
            </a:fld>
            <a:endParaRPr kumimoji="1" lang="ja-JP" altLang="en-US"/>
          </a:p>
        </p:txBody>
      </p:sp>
    </p:spTree>
    <p:extLst>
      <p:ext uri="{BB962C8B-B14F-4D97-AF65-F5344CB8AC3E}">
        <p14:creationId xmlns:p14="http://schemas.microsoft.com/office/powerpoint/2010/main" val="33108545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42</a:t>
            </a:fld>
            <a:endParaRPr kumimoji="1" lang="ja-JP" altLang="en-US"/>
          </a:p>
        </p:txBody>
      </p:sp>
    </p:spTree>
    <p:extLst>
      <p:ext uri="{BB962C8B-B14F-4D97-AF65-F5344CB8AC3E}">
        <p14:creationId xmlns:p14="http://schemas.microsoft.com/office/powerpoint/2010/main" val="26059281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【伝え方のポイント】</a:t>
            </a:r>
            <a:r>
              <a:rPr lang="en-US" altLang="ja-JP" dirty="0"/>
              <a:t/>
            </a:r>
            <a:br>
              <a:rPr lang="en-US" altLang="ja-JP" dirty="0"/>
            </a:br>
            <a:r>
              <a:rPr lang="ja-JP" altLang="en-US" dirty="0"/>
              <a:t>・</a:t>
            </a:r>
            <a:r>
              <a:rPr lang="ja-JP" altLang="ja-JP" dirty="0"/>
              <a:t>有効（使われている</a:t>
            </a:r>
            <a:r>
              <a:rPr lang="ja-JP" altLang="ja-JP" dirty="0"/>
              <a:t>）</a:t>
            </a:r>
            <a:r>
              <a:rPr lang="ja-JP" altLang="en-US" dirty="0"/>
              <a:t>な</a:t>
            </a:r>
            <a:r>
              <a:rPr lang="ja-JP" altLang="ja-JP" dirty="0"/>
              <a:t>メールアドレス</a:t>
            </a:r>
            <a:r>
              <a:rPr lang="ja-JP" altLang="ja-JP" dirty="0"/>
              <a:t>を探索しリスト化して迷惑メール配信業者や、</a:t>
            </a:r>
            <a:r>
              <a:rPr lang="en-US" altLang="ja-JP" dirty="0"/>
              <a:t>DM</a:t>
            </a:r>
            <a:r>
              <a:rPr lang="ja-JP" altLang="ja-JP" dirty="0"/>
              <a:t>リストとして販売する業者が存在する。</a:t>
            </a:r>
            <a:r>
              <a:rPr lang="ja-JP" altLang="en-US" dirty="0"/>
              <a:t>（ことを知る）</a:t>
            </a:r>
            <a:endParaRPr lang="en-US" altLang="ja-JP" dirty="0"/>
          </a:p>
          <a:p>
            <a:r>
              <a:rPr lang="ja-JP" altLang="en-US" dirty="0"/>
              <a:t>（販売業者の例：</a:t>
            </a:r>
            <a:r>
              <a:rPr lang="en-US" altLang="ja-JP" dirty="0"/>
              <a:t>http://www.mfm-ag.net/</a:t>
            </a:r>
            <a:r>
              <a:rPr lang="ja-JP" altLang="en-US" dirty="0"/>
              <a:t>）</a:t>
            </a:r>
            <a:r>
              <a:rPr lang="en-US" altLang="ja-JP" dirty="0"/>
              <a:t/>
            </a:r>
            <a:br>
              <a:rPr lang="en-US" altLang="ja-JP" dirty="0"/>
            </a:br>
            <a:r>
              <a:rPr lang="ja-JP" altLang="ja-JP" dirty="0"/>
              <a:t>これらの業者は機械的にメールアドレスを作成、送信して送信エラーにならなかったアドレスや返信のあったアドレスをリスト化している。</a:t>
            </a:r>
            <a:r>
              <a:rPr lang="en-US" altLang="ja-JP" dirty="0"/>
              <a:t/>
            </a:r>
            <a:br>
              <a:rPr lang="en-US" altLang="ja-JP" dirty="0"/>
            </a:br>
            <a:r>
              <a:rPr lang="ja-JP" altLang="ja-JP" dirty="0"/>
              <a:t>迷惑メールに返信したり、配信停止希望を出したりすると、実在するアドレスだと伝える事になってしまう。</a:t>
            </a:r>
            <a:r>
              <a:rPr lang="en-US" altLang="ja-JP" dirty="0"/>
              <a:t/>
            </a:r>
            <a:br>
              <a:rPr lang="en-US" altLang="ja-JP" dirty="0"/>
            </a:br>
            <a:r>
              <a:rPr lang="ja-JP" altLang="ja-JP" dirty="0"/>
              <a:t>実在する事がわかってしまうと、迷惑メールやフィッシングメールが増えることになる。</a:t>
            </a:r>
            <a:r>
              <a:rPr lang="en-US" altLang="ja-JP" dirty="0"/>
              <a:t/>
            </a:r>
            <a:br>
              <a:rPr lang="en-US" altLang="ja-JP" dirty="0"/>
            </a:br>
            <a:r>
              <a:rPr lang="ja-JP" altLang="ja-JP" dirty="0"/>
              <a:t>単純に迷惑メールと言っても、</a:t>
            </a:r>
            <a:r>
              <a:rPr lang="en-US" altLang="ja-JP" dirty="0"/>
              <a:t>10</a:t>
            </a:r>
            <a:r>
              <a:rPr lang="ja-JP" altLang="ja-JP" dirty="0"/>
              <a:t>分間で数百通受信するというケースもあるので軽視はできない。</a:t>
            </a:r>
          </a:p>
          <a:p>
            <a:endParaRPr lang="en-US" altLang="ja-JP" dirty="0"/>
          </a:p>
          <a:p>
            <a:r>
              <a:rPr lang="ja-JP" altLang="en-US" dirty="0"/>
              <a:t>・</a:t>
            </a:r>
            <a:r>
              <a:rPr lang="ja-JP" altLang="ja-JP" dirty="0"/>
              <a:t>迷惑メールを判断する手段として、送信者が自分自身になっていないか、</a:t>
            </a:r>
            <a:r>
              <a:rPr lang="ja-JP" altLang="ja-JP" dirty="0"/>
              <a:t>心</a:t>
            </a:r>
            <a:r>
              <a:rPr lang="ja-JP" altLang="en-US" dirty="0"/>
              <a:t>当たり</a:t>
            </a:r>
            <a:r>
              <a:rPr lang="ja-JP" altLang="ja-JP" dirty="0"/>
              <a:t>の</a:t>
            </a:r>
            <a:r>
              <a:rPr lang="ja-JP" altLang="ja-JP" dirty="0"/>
              <a:t>ある相手であるかを確認する。</a:t>
            </a:r>
            <a:endParaRPr lang="en-US" altLang="ja-JP" dirty="0"/>
          </a:p>
          <a:p>
            <a:r>
              <a:rPr lang="ja-JP" altLang="ja-JP" dirty="0"/>
              <a:t>（技術的にはメールの</a:t>
            </a:r>
            <a:r>
              <a:rPr lang="en-US" altLang="ja-JP" dirty="0"/>
              <a:t>from</a:t>
            </a:r>
            <a:r>
              <a:rPr lang="ja-JP" altLang="ja-JP" dirty="0" err="1"/>
              <a:t>は簡</a:t>
            </a:r>
            <a:r>
              <a:rPr lang="ja-JP" altLang="ja-JP" dirty="0"/>
              <a:t>単に詐称できるが、念のため確認する。）</a:t>
            </a:r>
          </a:p>
          <a:p>
            <a:endParaRPr lang="en-US" altLang="ja-JP" dirty="0"/>
          </a:p>
          <a:p>
            <a:r>
              <a:rPr lang="ja-JP" altLang="en-US" dirty="0"/>
              <a:t>・</a:t>
            </a:r>
            <a:r>
              <a:rPr lang="ja-JP" altLang="ja-JP" dirty="0"/>
              <a:t>件名に「重要」「緊急」「要対応」など目を引くタイトルがつかわれていないか、文字化けしていないか（海外の業者が送信している場合、環境の問題から文字化けしている事もある。文字化けは特定の文字だけなど部分的な場合もある）などのポイントで見極める。</a:t>
            </a:r>
            <a:r>
              <a:rPr lang="en-US" altLang="ja-JP" dirty="0"/>
              <a:t/>
            </a:r>
            <a:br>
              <a:rPr lang="en-US" altLang="ja-JP" dirty="0"/>
            </a:br>
            <a:endParaRPr lang="en-US" altLang="ja-JP" dirty="0"/>
          </a:p>
          <a:p>
            <a:r>
              <a:rPr lang="ja-JP" altLang="en-US" dirty="0"/>
              <a:t>・</a:t>
            </a:r>
            <a:r>
              <a:rPr lang="ja-JP" altLang="ja-JP" dirty="0"/>
              <a:t>最近では「アドレス変更したんでよろしく」などの文面で、誰からでも来る可能性のあるメールを送信し、「誰ですか？」という返信を誘うものもあるので注意が必要。</a:t>
            </a:r>
            <a:r>
              <a:rPr lang="en-US" altLang="ja-JP" dirty="0"/>
              <a:t/>
            </a:r>
            <a:br>
              <a:rPr lang="en-US" altLang="ja-JP" dirty="0"/>
            </a:br>
            <a:endParaRPr lang="en-US" altLang="ja-JP" dirty="0"/>
          </a:p>
          <a:p>
            <a:pPr defTabSz="946587">
              <a:defRPr/>
            </a:pPr>
            <a:r>
              <a:rPr lang="ja-JP" altLang="ja-JP" dirty="0"/>
              <a:t>【補足情報】</a:t>
            </a:r>
            <a:r>
              <a:rPr lang="en-US" altLang="ja-JP" dirty="0"/>
              <a:t/>
            </a:r>
            <a:br>
              <a:rPr lang="en-US" altLang="ja-JP" dirty="0"/>
            </a:br>
            <a:r>
              <a:rPr lang="ja-JP" altLang="en-US" dirty="0"/>
              <a:t>・</a:t>
            </a:r>
            <a:r>
              <a:rPr lang="en-US" altLang="ja-JP" dirty="0"/>
              <a:t>IPA</a:t>
            </a:r>
            <a:r>
              <a:rPr lang="ja-JP" altLang="ja-JP" dirty="0"/>
              <a:t>では「標的型攻撃メールの例と見分け方」が公開されているので参考になる。</a:t>
            </a:r>
            <a:r>
              <a:rPr lang="en-US" altLang="ja-JP" dirty="0"/>
              <a:t/>
            </a:r>
            <a:br>
              <a:rPr lang="en-US" altLang="ja-JP" dirty="0"/>
            </a:br>
            <a:r>
              <a:rPr lang="ja-JP" altLang="ja-JP" dirty="0"/>
              <a:t>　　</a:t>
            </a:r>
            <a:r>
              <a:rPr lang="en-US" altLang="ja-JP" dirty="0"/>
              <a:t>https://www.ipa.go.jp/files/000043331.pdf</a:t>
            </a:r>
            <a:endParaRPr lang="ja-JP" altLang="ja-JP" dirty="0"/>
          </a:p>
          <a:p>
            <a:endParaRPr lang="en-US" altLang="ja-JP" dirty="0"/>
          </a:p>
          <a:p>
            <a:r>
              <a:rPr lang="ja-JP" altLang="en-US" dirty="0"/>
              <a:t>・</a:t>
            </a:r>
            <a:r>
              <a:rPr lang="ja-JP" altLang="ja-JP" dirty="0"/>
              <a:t>スライドでも紹介している、迷惑メール相談センターでは、メールのヘッダの確認の仕方も掲載している。</a:t>
            </a:r>
            <a:endParaRPr lang="en-US" altLang="ja-JP" dirty="0"/>
          </a:p>
          <a:p>
            <a:r>
              <a:rPr lang="ja-JP" altLang="ja-JP" dirty="0"/>
              <a:t>ある程度技術的なことがわかる層の研修であれば実物のメールを利用しながら確認するのも有効。</a:t>
            </a:r>
            <a:r>
              <a:rPr lang="en-US" altLang="ja-JP" dirty="0"/>
              <a:t/>
            </a:r>
            <a:br>
              <a:rPr lang="en-US" altLang="ja-JP" dirty="0"/>
            </a:br>
            <a:r>
              <a:rPr lang="en-US" altLang="ja-JP" dirty="0"/>
              <a:t> </a:t>
            </a:r>
            <a:r>
              <a:rPr lang="ja-JP" altLang="ja-JP" dirty="0"/>
              <a:t>　　</a:t>
            </a:r>
            <a:r>
              <a:rPr lang="en-US" altLang="ja-JP" dirty="0"/>
              <a:t>http://www.dekyo.or.jp/soudan/ihan/header.html</a:t>
            </a:r>
          </a:p>
          <a:p>
            <a:endParaRPr lang="en-US" altLang="ja-JP" dirty="0"/>
          </a:p>
          <a:p>
            <a:endParaRPr lang="ja-JP"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43</a:t>
            </a:fld>
            <a:endParaRPr kumimoji="1" lang="ja-JP" altLang="en-US"/>
          </a:p>
        </p:txBody>
      </p:sp>
    </p:spTree>
    <p:extLst>
      <p:ext uri="{BB962C8B-B14F-4D97-AF65-F5344CB8AC3E}">
        <p14:creationId xmlns:p14="http://schemas.microsoft.com/office/powerpoint/2010/main" val="2800321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44</a:t>
            </a:fld>
            <a:endParaRPr kumimoji="1" lang="ja-JP" altLang="en-US"/>
          </a:p>
        </p:txBody>
      </p:sp>
    </p:spTree>
    <p:extLst>
      <p:ext uri="{BB962C8B-B14F-4D97-AF65-F5344CB8AC3E}">
        <p14:creationId xmlns:p14="http://schemas.microsoft.com/office/powerpoint/2010/main" val="2756432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【伝え方のポイント】</a:t>
            </a:r>
            <a:r>
              <a:rPr lang="en-US" altLang="ja-JP" dirty="0"/>
              <a:t/>
            </a:r>
            <a:br>
              <a:rPr lang="en-US" altLang="ja-JP" dirty="0"/>
            </a:br>
            <a:r>
              <a:rPr lang="ja-JP" altLang="en-US" dirty="0"/>
              <a:t>・</a:t>
            </a:r>
            <a:r>
              <a:rPr lang="ja-JP" altLang="ja-JP" dirty="0"/>
              <a:t>請求に応じると、応じた分の経済的被害に加えて、「騙される人」として、業者の名簿に登録されて、何度も騙されることもある。</a:t>
            </a:r>
            <a:r>
              <a:rPr lang="en-US" altLang="ja-JP" dirty="0"/>
              <a:t/>
            </a:r>
            <a:br>
              <a:rPr lang="en-US" altLang="ja-JP" dirty="0"/>
            </a:br>
            <a:r>
              <a:rPr lang="ja-JP" altLang="en-US" dirty="0"/>
              <a:t>・また、解決をうたって二重に騙されることもあるので注意。</a:t>
            </a:r>
            <a:endParaRPr lang="en-US" altLang="ja-JP" dirty="0"/>
          </a:p>
          <a:p>
            <a:r>
              <a:rPr lang="ja-JP" altLang="en-US" dirty="0"/>
              <a:t>・</a:t>
            </a:r>
            <a:r>
              <a:rPr lang="ja-JP" altLang="ja-JP" dirty="0"/>
              <a:t>請求は無視する。完全に無視する。退会手続きなどの連絡も一切しない。</a:t>
            </a:r>
            <a:r>
              <a:rPr lang="en-US" altLang="ja-JP" dirty="0"/>
              <a:t/>
            </a:r>
            <a:br>
              <a:rPr lang="en-US" altLang="ja-JP" dirty="0"/>
            </a:br>
            <a:r>
              <a:rPr lang="ja-JP" altLang="en-US" dirty="0"/>
              <a:t>・</a:t>
            </a:r>
            <a:r>
              <a:rPr lang="ja-JP" altLang="ja-JP" dirty="0"/>
              <a:t>法的手続きを思わせるものもあるが無視する。</a:t>
            </a:r>
            <a:r>
              <a:rPr lang="en-US" altLang="ja-JP" dirty="0"/>
              <a:t/>
            </a:r>
            <a:br>
              <a:rPr lang="en-US" altLang="ja-JP" dirty="0"/>
            </a:br>
            <a:r>
              <a:rPr lang="ja-JP" altLang="en-US" dirty="0"/>
              <a:t>・</a:t>
            </a:r>
            <a:r>
              <a:rPr lang="ja-JP" altLang="ja-JP" dirty="0"/>
              <a:t>裁判所から郵送されてきたものについては、本当に小額訴訟や法的な支払督促である場合があるので注意が必要。</a:t>
            </a:r>
            <a:r>
              <a:rPr lang="en-US" altLang="ja-JP" dirty="0"/>
              <a:t/>
            </a:r>
            <a:br>
              <a:rPr lang="en-US" altLang="ja-JP" dirty="0"/>
            </a:br>
            <a:r>
              <a:rPr lang="ja-JP" altLang="ja-JP" dirty="0"/>
              <a:t>不安なときは消費生活センターに相談する。</a:t>
            </a:r>
          </a:p>
          <a:p>
            <a:r>
              <a:rPr lang="ja-JP" altLang="en-US" dirty="0"/>
              <a:t>（法的手続きを悪用した詐欺の注意喚起</a:t>
            </a:r>
            <a:endParaRPr lang="en-US" altLang="ja-JP" dirty="0"/>
          </a:p>
          <a:p>
            <a:r>
              <a:rPr lang="ja-JP" altLang="en-US" dirty="0"/>
              <a:t>　　</a:t>
            </a:r>
            <a:r>
              <a:rPr lang="en-US" altLang="ja-JP" dirty="0"/>
              <a:t>http://www.pref.tochigi.lg.jp/c03/life/shouhi/seikatsu/soudan-kakuuseikyu_saiban.html</a:t>
            </a:r>
            <a:r>
              <a:rPr lang="ja-JP" altLang="en-US" dirty="0"/>
              <a:t>）</a:t>
            </a:r>
            <a:r>
              <a:rPr lang="en-US" altLang="ja-JP" dirty="0"/>
              <a:t> </a:t>
            </a:r>
          </a:p>
          <a:p>
            <a:r>
              <a:rPr lang="ja-JP" altLang="en-US" dirty="0"/>
              <a:t>・ガイドブックにもあるとおり、ネットワークの接続情報だけで（自分から情報を入力していなければ）</a:t>
            </a:r>
            <a:r>
              <a:rPr lang="en-US" altLang="ja-JP" dirty="0"/>
              <a:t/>
            </a:r>
            <a:br>
              <a:rPr lang="en-US" altLang="ja-JP" dirty="0"/>
            </a:br>
            <a:r>
              <a:rPr lang="ja-JP" altLang="en-US" dirty="0"/>
              <a:t>　個人を特定出来ることはないので、その点も知っておく必要がある。（特に初心者は不安になる）</a:t>
            </a:r>
            <a:endParaRPr lang="en-US" altLang="ja-JP" dirty="0"/>
          </a:p>
          <a:p>
            <a:endParaRPr lang="ja-JP" altLang="ja-JP" dirty="0"/>
          </a:p>
          <a:p>
            <a:r>
              <a:rPr lang="ja-JP" altLang="ja-JP" dirty="0"/>
              <a:t>【補足情報】</a:t>
            </a:r>
            <a:r>
              <a:rPr lang="en-US" altLang="ja-JP" dirty="0"/>
              <a:t/>
            </a:r>
            <a:br>
              <a:rPr lang="en-US" altLang="ja-JP" dirty="0"/>
            </a:br>
            <a:r>
              <a:rPr lang="ja-JP" altLang="en-US" dirty="0"/>
              <a:t>・</a:t>
            </a:r>
            <a:r>
              <a:rPr lang="ja-JP" altLang="ja-JP" dirty="0"/>
              <a:t>さらに、一歩進んで裁判所からの郵便物を偽装する手口もではじめている。</a:t>
            </a:r>
            <a:r>
              <a:rPr lang="en-US" altLang="ja-JP" dirty="0"/>
              <a:t/>
            </a:r>
            <a:br>
              <a:rPr lang="en-US" altLang="ja-JP" dirty="0"/>
            </a:br>
            <a:r>
              <a:rPr lang="ja-JP" altLang="en-US" dirty="0"/>
              <a:t>こ</a:t>
            </a:r>
            <a:r>
              <a:rPr lang="ja-JP" altLang="ja-JP" dirty="0"/>
              <a:t>の点については法務省でも注意喚起している。</a:t>
            </a:r>
            <a:r>
              <a:rPr lang="en-US" altLang="ja-JP" dirty="0"/>
              <a:t/>
            </a:r>
            <a:br>
              <a:rPr lang="en-US" altLang="ja-JP" dirty="0"/>
            </a:br>
            <a:r>
              <a:rPr lang="ja-JP" altLang="ja-JP" dirty="0"/>
              <a:t>　　</a:t>
            </a:r>
            <a:r>
              <a:rPr lang="en-US" altLang="ja-JP" dirty="0"/>
              <a:t>http://www.moj.go.jp/MINJI/minji68.html</a:t>
            </a:r>
            <a:br>
              <a:rPr lang="en-US" altLang="ja-JP" dirty="0"/>
            </a:br>
            <a:r>
              <a:rPr lang="en-US" altLang="ja-JP" dirty="0"/>
              <a:t> </a:t>
            </a:r>
            <a:endParaRPr lang="ja-JP"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45</a:t>
            </a:fld>
            <a:endParaRPr kumimoji="1" lang="ja-JP" altLang="en-US"/>
          </a:p>
        </p:txBody>
      </p:sp>
    </p:spTree>
    <p:extLst>
      <p:ext uri="{BB962C8B-B14F-4D97-AF65-F5344CB8AC3E}">
        <p14:creationId xmlns:p14="http://schemas.microsoft.com/office/powerpoint/2010/main" val="713429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46</a:t>
            </a:fld>
            <a:endParaRPr kumimoji="1" lang="ja-JP" altLang="en-US"/>
          </a:p>
        </p:txBody>
      </p:sp>
    </p:spTree>
    <p:extLst>
      <p:ext uri="{BB962C8B-B14F-4D97-AF65-F5344CB8AC3E}">
        <p14:creationId xmlns:p14="http://schemas.microsoft.com/office/powerpoint/2010/main" val="2702814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【伝え方のポイント</a:t>
            </a:r>
            <a:r>
              <a:rPr lang="ja-JP" altLang="ja-JP" dirty="0"/>
              <a:t>】</a:t>
            </a:r>
            <a:endParaRPr lang="en-US" altLang="ja-JP" dirty="0"/>
          </a:p>
          <a:p>
            <a:r>
              <a:rPr lang="ja-JP" altLang="en-US" dirty="0"/>
              <a:t>・フィッシング詐欺のほとんどは、銀行やクレジットカード会社などを装った直接的な経済被害につながるものが多い。</a:t>
            </a:r>
            <a:endParaRPr lang="en-US" altLang="ja-JP" dirty="0"/>
          </a:p>
          <a:p>
            <a:r>
              <a:rPr lang="ja-JP" altLang="en-US" dirty="0"/>
              <a:t>　一方で、</a:t>
            </a:r>
            <a:r>
              <a:rPr lang="en-US" altLang="ja-JP" dirty="0"/>
              <a:t>Apple ID</a:t>
            </a:r>
            <a:r>
              <a:rPr lang="ja-JP" altLang="en-US" dirty="0"/>
              <a:t>や</a:t>
            </a:r>
            <a:r>
              <a:rPr lang="en-US" altLang="ja-JP" dirty="0"/>
              <a:t>Amazon</a:t>
            </a:r>
            <a:r>
              <a:rPr lang="ja-JP" altLang="en-US" dirty="0"/>
              <a:t>など各種アカウントを狙ったものもあるので、金融機関に特定してしまうのは危険。</a:t>
            </a:r>
            <a:endParaRPr lang="en-US" altLang="ja-JP" dirty="0"/>
          </a:p>
          <a:p>
            <a:r>
              <a:rPr lang="ja-JP" altLang="en-US" dirty="0"/>
              <a:t>　聴衆などに応じてバランス良く伝えるのがポイント</a:t>
            </a:r>
            <a:endParaRPr lang="en-US" altLang="ja-JP" dirty="0"/>
          </a:p>
          <a:p>
            <a:r>
              <a:rPr lang="en-US" altLang="ja-JP" dirty="0"/>
              <a:t/>
            </a:r>
            <a:br>
              <a:rPr lang="en-US" altLang="ja-JP" dirty="0"/>
            </a:br>
            <a:r>
              <a:rPr lang="ja-JP" altLang="en-US" dirty="0"/>
              <a:t>・</a:t>
            </a:r>
            <a:r>
              <a:rPr lang="ja-JP" altLang="ja-JP" dirty="0"/>
              <a:t>ネットバンキング関連では、フィッシングによる被害が多いが、架空請求と同じで、一度の経済的被害に加えて、繰り返し被害に遭う場合もある。</a:t>
            </a:r>
            <a:r>
              <a:rPr lang="en-US" altLang="ja-JP" dirty="0"/>
              <a:t/>
            </a:r>
            <a:br>
              <a:rPr lang="en-US" altLang="ja-JP" dirty="0"/>
            </a:br>
            <a:r>
              <a:rPr lang="ja-JP" altLang="en-US" dirty="0"/>
              <a:t>・</a:t>
            </a:r>
            <a:r>
              <a:rPr lang="ja-JP" altLang="ja-JP" dirty="0"/>
              <a:t>一般的な対策として、メールの送信元の確認、また、メールの内容（指示）で</a:t>
            </a:r>
            <a:r>
              <a:rPr lang="en-US" altLang="ja-JP" dirty="0"/>
              <a:t>web</a:t>
            </a:r>
            <a:r>
              <a:rPr lang="ja-JP" altLang="ja-JP" dirty="0"/>
              <a:t>サイトに行く場合はメールの中のリンクではなく、</a:t>
            </a:r>
            <a:endParaRPr lang="en-US" altLang="ja-JP" dirty="0"/>
          </a:p>
          <a:p>
            <a:r>
              <a:rPr lang="ja-JP" altLang="ja-JP" dirty="0"/>
              <a:t>ブックマークや検索</a:t>
            </a:r>
            <a:r>
              <a:rPr lang="ja-JP" altLang="ja-JP" dirty="0"/>
              <a:t>から</a:t>
            </a:r>
            <a:r>
              <a:rPr lang="ja-JP" altLang="en-US" dirty="0"/>
              <a:t>公式サイトに</a:t>
            </a:r>
            <a:r>
              <a:rPr lang="ja-JP" altLang="ja-JP" dirty="0"/>
              <a:t>行く</a:t>
            </a:r>
            <a:r>
              <a:rPr lang="ja-JP" altLang="ja-JP" dirty="0"/>
              <a:t>ように</a:t>
            </a:r>
            <a:r>
              <a:rPr lang="ja-JP" altLang="ja-JP" dirty="0"/>
              <a:t>する</a:t>
            </a:r>
            <a:r>
              <a:rPr lang="ja-JP" altLang="en-US" dirty="0"/>
              <a:t>、</a:t>
            </a:r>
            <a:r>
              <a:rPr lang="ja-JP" altLang="ja-JP" dirty="0"/>
              <a:t>発信元</a:t>
            </a:r>
            <a:r>
              <a:rPr lang="ja-JP" altLang="ja-JP" dirty="0"/>
              <a:t>に確認</a:t>
            </a:r>
            <a:r>
              <a:rPr lang="ja-JP" altLang="ja-JP" dirty="0"/>
              <a:t>する</a:t>
            </a:r>
            <a:r>
              <a:rPr lang="ja-JP" altLang="en-US" dirty="0"/>
              <a:t>、</a:t>
            </a:r>
            <a:r>
              <a:rPr lang="ja-JP" altLang="ja-JP" dirty="0"/>
              <a:t>など</a:t>
            </a:r>
            <a:r>
              <a:rPr lang="ja-JP" altLang="ja-JP" dirty="0"/>
              <a:t>の対応があるが、原則的にはメール内のリンクは利用しないという習慣を持つのがよい。</a:t>
            </a:r>
            <a:r>
              <a:rPr lang="en-US" altLang="ja-JP" dirty="0"/>
              <a:t/>
            </a:r>
            <a:br>
              <a:rPr lang="en-US" altLang="ja-JP" dirty="0"/>
            </a:br>
            <a:endParaRPr lang="en-US" altLang="ja-JP" dirty="0"/>
          </a:p>
          <a:p>
            <a:r>
              <a:rPr lang="ja-JP" altLang="en-US" dirty="0"/>
              <a:t>・</a:t>
            </a:r>
            <a:r>
              <a:rPr lang="ja-JP" altLang="ja-JP" dirty="0"/>
              <a:t>日頃から、フィッシング対策協議会の</a:t>
            </a:r>
            <a:r>
              <a:rPr lang="en-US" altLang="ja-JP" dirty="0"/>
              <a:t>web</a:t>
            </a:r>
            <a:r>
              <a:rPr lang="ja-JP" altLang="ja-JP" dirty="0"/>
              <a:t>サイトを見ておくとフィッシングメールを見分けるポイントがわかる。</a:t>
            </a:r>
            <a:r>
              <a:rPr lang="en-US" altLang="ja-JP" dirty="0"/>
              <a:t/>
            </a:r>
            <a:br>
              <a:rPr lang="en-US" altLang="ja-JP" dirty="0"/>
            </a:br>
            <a:r>
              <a:rPr lang="ja-JP" altLang="ja-JP" dirty="0"/>
              <a:t>加えて、フィッシング情報に関しては</a:t>
            </a:r>
            <a:r>
              <a:rPr lang="en-US" altLang="ja-JP" dirty="0"/>
              <a:t>SPREAD</a:t>
            </a:r>
            <a:r>
              <a:rPr lang="ja-JP" altLang="ja-JP" dirty="0"/>
              <a:t>の</a:t>
            </a:r>
            <a:r>
              <a:rPr lang="en-US" altLang="ja-JP" dirty="0"/>
              <a:t>web</a:t>
            </a:r>
            <a:r>
              <a:rPr lang="ja-JP" altLang="ja-JP" dirty="0"/>
              <a:t>サイト</a:t>
            </a:r>
            <a:r>
              <a:rPr lang="ja-JP" altLang="en-US" dirty="0"/>
              <a:t>（</a:t>
            </a:r>
            <a:r>
              <a:rPr lang="en-US" altLang="ja-JP" dirty="0"/>
              <a:t>https://www.spread.or.jp/security_info/</a:t>
            </a:r>
            <a:r>
              <a:rPr lang="ja-JP" altLang="en-US" dirty="0"/>
              <a:t>）</a:t>
            </a:r>
            <a:r>
              <a:rPr lang="ja-JP" altLang="ja-JP" dirty="0"/>
              <a:t>でも</a:t>
            </a:r>
            <a:r>
              <a:rPr lang="ja-JP" altLang="ja-JP" dirty="0"/>
              <a:t>わかりやすい解説と共に掲載されているので、こちらも併せて確認しておくとよい。</a:t>
            </a:r>
            <a:r>
              <a:rPr lang="en-US" altLang="ja-JP" dirty="0"/>
              <a:t/>
            </a:r>
            <a:br>
              <a:rPr lang="en-US" altLang="ja-JP" dirty="0"/>
            </a:br>
            <a:endParaRPr lang="en-US" altLang="ja-JP" dirty="0"/>
          </a:p>
          <a:p>
            <a:r>
              <a:rPr lang="ja-JP" altLang="en-US" dirty="0"/>
              <a:t>・</a:t>
            </a:r>
            <a:r>
              <a:rPr lang="ja-JP" altLang="ja-JP" dirty="0"/>
              <a:t>正規のサイトにアクセスしていてもウイルスなどに感染していて不正送金されてしまうケースもゼロとは言えない。</a:t>
            </a:r>
            <a:endParaRPr lang="en-US" altLang="ja-JP" dirty="0"/>
          </a:p>
          <a:p>
            <a:r>
              <a:rPr lang="ja-JP" altLang="ja-JP" dirty="0"/>
              <a:t>基本的なウイルス対策は、この観点からも重要である。</a:t>
            </a:r>
          </a:p>
          <a:p>
            <a:endParaRPr lang="en-US" altLang="ja-JP" dirty="0"/>
          </a:p>
          <a:p>
            <a:r>
              <a:rPr lang="ja-JP" altLang="ja-JP" dirty="0"/>
              <a:t>【補足情報】</a:t>
            </a:r>
            <a:r>
              <a:rPr lang="en-US" altLang="ja-JP" dirty="0"/>
              <a:t/>
            </a:r>
            <a:br>
              <a:rPr lang="en-US" altLang="ja-JP" dirty="0"/>
            </a:br>
            <a:r>
              <a:rPr lang="ja-JP" altLang="ja-JP" dirty="0"/>
              <a:t>　　フィッシングを誘うメール自体は日本語が稚拙であるなど比較的判別しやすいケースもあるが、フィッシングサイトそのものは、本物のサイトと区別できない出来栄えなので、誘導されてしまうと被害を防ぐのは難しい。</a:t>
            </a:r>
            <a:r>
              <a:rPr lang="en-US" altLang="ja-JP" dirty="0"/>
              <a:t/>
            </a:r>
            <a:br>
              <a:rPr lang="en-US" altLang="ja-JP" dirty="0"/>
            </a:br>
            <a:r>
              <a:rPr lang="ja-JP" altLang="ja-JP" dirty="0"/>
              <a:t>　　万が一、フィッシングサイトに認証情報をはじめとする各種情報を入力してしまった際には、該当するサービスの認証情報をすぐに変更する事が必要である。</a:t>
            </a:r>
            <a:r>
              <a:rPr lang="en-US" altLang="ja-JP" dirty="0"/>
              <a:t/>
            </a:r>
            <a:br>
              <a:rPr lang="en-US" altLang="ja-JP" dirty="0"/>
            </a:br>
            <a:r>
              <a:rPr lang="ja-JP" altLang="ja-JP" dirty="0"/>
              <a:t>　　最近のセキュリティ対策ソフトではフィッシングサイトへのアクセスを未然に防いでくれるのもあるため、それらの機能を利用するのも有効である。</a:t>
            </a:r>
            <a:endParaRPr lang="en-US" altLang="ja-JP" dirty="0"/>
          </a:p>
          <a:p>
            <a:endParaRPr lang="en-US" altLang="ja-JP" dirty="0"/>
          </a:p>
          <a:p>
            <a:endParaRPr lang="ja-JP"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47</a:t>
            </a:fld>
            <a:endParaRPr kumimoji="1" lang="ja-JP" altLang="en-US"/>
          </a:p>
        </p:txBody>
      </p:sp>
    </p:spTree>
    <p:extLst>
      <p:ext uri="{BB962C8B-B14F-4D97-AF65-F5344CB8AC3E}">
        <p14:creationId xmlns:p14="http://schemas.microsoft.com/office/powerpoint/2010/main" val="13132470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48</a:t>
            </a:fld>
            <a:endParaRPr kumimoji="1" lang="ja-JP" altLang="en-US"/>
          </a:p>
        </p:txBody>
      </p:sp>
    </p:spTree>
    <p:extLst>
      <p:ext uri="{BB962C8B-B14F-4D97-AF65-F5344CB8AC3E}">
        <p14:creationId xmlns:p14="http://schemas.microsoft.com/office/powerpoint/2010/main" val="33153732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【伝え方のポイント】</a:t>
            </a:r>
            <a:r>
              <a:rPr lang="en-US" altLang="ja-JP" dirty="0"/>
              <a:t/>
            </a:r>
            <a:br>
              <a:rPr lang="en-US" altLang="ja-JP" dirty="0"/>
            </a:br>
            <a:r>
              <a:rPr lang="ja-JP" altLang="en-US" dirty="0"/>
              <a:t>・</a:t>
            </a:r>
            <a:r>
              <a:rPr lang="ja-JP" altLang="ja-JP" dirty="0"/>
              <a:t>基本的に</a:t>
            </a:r>
            <a:r>
              <a:rPr lang="en-US" altLang="ja-JP" dirty="0"/>
              <a:t>Windows</a:t>
            </a:r>
            <a:r>
              <a:rPr lang="ja-JP" altLang="ja-JP" dirty="0"/>
              <a:t>アップデートは自動で実行されるように設定しておく。</a:t>
            </a:r>
            <a:r>
              <a:rPr lang="en-US" altLang="ja-JP" dirty="0"/>
              <a:t/>
            </a:r>
            <a:br>
              <a:rPr lang="en-US" altLang="ja-JP" dirty="0"/>
            </a:br>
            <a:r>
              <a:rPr lang="ja-JP" altLang="ja-JP" dirty="0"/>
              <a:t>（</a:t>
            </a:r>
            <a:r>
              <a:rPr lang="en-US" altLang="ja-JP" dirty="0"/>
              <a:t>Microsoft</a:t>
            </a:r>
            <a:r>
              <a:rPr lang="ja-JP" altLang="ja-JP" dirty="0"/>
              <a:t>は</a:t>
            </a:r>
            <a:r>
              <a:rPr lang="ja-JP" altLang="en-US" dirty="0"/>
              <a:t>原則</a:t>
            </a:r>
            <a:r>
              <a:rPr lang="ja-JP" altLang="ja-JP" dirty="0"/>
              <a:t>毎月第二火曜日に定例のアップデートの配信を実施している）</a:t>
            </a:r>
            <a:r>
              <a:rPr lang="en-US" altLang="ja-JP" dirty="0"/>
              <a:t/>
            </a:r>
            <a:br>
              <a:rPr lang="en-US" altLang="ja-JP" dirty="0"/>
            </a:br>
            <a:r>
              <a:rPr lang="ja-JP" altLang="en-US" dirty="0"/>
              <a:t>・</a:t>
            </a:r>
            <a:r>
              <a:rPr lang="ja-JP" altLang="ja-JP" dirty="0"/>
              <a:t>企業などにおいて、予備機などで普段は電源が入っていない、ネットに繋がっていないなどの機材には注意が必要。</a:t>
            </a:r>
            <a:endParaRPr lang="en-US" altLang="ja-JP" dirty="0"/>
          </a:p>
          <a:p>
            <a:r>
              <a:rPr lang="ja-JP" altLang="ja-JP" dirty="0"/>
              <a:t>（定期的にメンテナンスする必要がある）</a:t>
            </a:r>
            <a:r>
              <a:rPr lang="en-US" altLang="ja-JP" dirty="0"/>
              <a:t/>
            </a:r>
            <a:br>
              <a:rPr lang="en-US" altLang="ja-JP" dirty="0"/>
            </a:br>
            <a:r>
              <a:rPr lang="ja-JP" altLang="en-US" dirty="0"/>
              <a:t>・</a:t>
            </a:r>
            <a:r>
              <a:rPr lang="ja-JP" altLang="ja-JP" dirty="0"/>
              <a:t>実際には、</a:t>
            </a:r>
            <a:r>
              <a:rPr lang="en-US" altLang="ja-JP" dirty="0"/>
              <a:t>Windows</a:t>
            </a:r>
            <a:r>
              <a:rPr lang="ja-JP" altLang="ja-JP" dirty="0" err="1"/>
              <a:t>だけで</a:t>
            </a:r>
            <a:r>
              <a:rPr lang="ja-JP" altLang="ja-JP" dirty="0"/>
              <a:t>なく、利用しているアプリケーションについても最新の状態にしておく必要がある。</a:t>
            </a:r>
            <a:r>
              <a:rPr lang="en-US" altLang="ja-JP" dirty="0"/>
              <a:t/>
            </a:r>
            <a:br>
              <a:rPr lang="en-US" altLang="ja-JP" dirty="0"/>
            </a:br>
            <a:r>
              <a:rPr lang="ja-JP" altLang="en-US" dirty="0"/>
              <a:t>・</a:t>
            </a:r>
            <a:r>
              <a:rPr lang="en-US" altLang="ja-JP" dirty="0"/>
              <a:t>Microsoft</a:t>
            </a:r>
            <a:r>
              <a:rPr lang="ja-JP" altLang="ja-JP" dirty="0"/>
              <a:t>製品は</a:t>
            </a:r>
            <a:r>
              <a:rPr lang="en-US" altLang="ja-JP" dirty="0"/>
              <a:t>Windows Update</a:t>
            </a:r>
            <a:r>
              <a:rPr lang="ja-JP" altLang="ja-JP" dirty="0"/>
              <a:t>で対応できるが、それ以外のアプリケーションに注意をはらう。</a:t>
            </a:r>
          </a:p>
          <a:p>
            <a:r>
              <a:rPr lang="ja-JP" altLang="en-US" dirty="0"/>
              <a:t>　最近は、主な市販ソフトウェアをまとめてアップデートしてくれる機能をもつセキュリティ対策ソフトもある。</a:t>
            </a:r>
            <a:endParaRPr lang="en-US" altLang="ja-JP" dirty="0"/>
          </a:p>
          <a:p>
            <a:r>
              <a:rPr lang="ja-JP" altLang="en-US" dirty="0"/>
              <a:t>・ガイドブックのコラム部分には</a:t>
            </a:r>
            <a:r>
              <a:rPr lang="en-US" altLang="ja-JP" dirty="0"/>
              <a:t>Windows</a:t>
            </a:r>
            <a:r>
              <a:rPr lang="ja-JP" altLang="en-US" dirty="0"/>
              <a:t>のそれぞれのバージョンのサポート期間が記載されているので、話をしている時点でのサポート状況を紹介すると良い。</a:t>
            </a:r>
            <a:endParaRPr lang="en-US" altLang="ja-JP" dirty="0"/>
          </a:p>
          <a:p>
            <a:r>
              <a:rPr lang="ja-JP" altLang="en-US" dirty="0"/>
              <a:t>・</a:t>
            </a:r>
            <a:r>
              <a:rPr lang="en-US" altLang="ja-JP" dirty="0"/>
              <a:t>Windows</a:t>
            </a:r>
            <a:r>
              <a:rPr lang="ja-JP" altLang="en-US" dirty="0"/>
              <a:t>に関してはメジャーバージョンアップをすると飛躍的にセキュリティ機能が向上する場合がある。</a:t>
            </a:r>
            <a:endParaRPr lang="en-US" altLang="ja-JP" dirty="0"/>
          </a:p>
          <a:p>
            <a:r>
              <a:rPr lang="ja-JP" altLang="en-US" dirty="0"/>
              <a:t>　</a:t>
            </a:r>
            <a:r>
              <a:rPr lang="en-US" altLang="ja-JP" dirty="0"/>
              <a:t>Windows10</a:t>
            </a:r>
            <a:r>
              <a:rPr lang="ja-JP" altLang="en-US" dirty="0"/>
              <a:t>に関しては標準状態でも、セキュリティに関する機能が大幅に強化されている。</a:t>
            </a:r>
            <a:endParaRPr lang="en-US" altLang="ja-JP" dirty="0"/>
          </a:p>
          <a:p>
            <a:r>
              <a:rPr lang="en-US" altLang="ja-JP" dirty="0"/>
              <a:t/>
            </a:r>
            <a:br>
              <a:rPr lang="en-US" altLang="ja-JP" dirty="0"/>
            </a:br>
            <a:endParaRPr lang="en-US" altLang="ja-JP" dirty="0"/>
          </a:p>
          <a:p>
            <a:r>
              <a:rPr lang="ja-JP" altLang="ja-JP" dirty="0"/>
              <a:t>【補足情報】</a:t>
            </a:r>
            <a:r>
              <a:rPr lang="en-US" altLang="ja-JP" dirty="0"/>
              <a:t/>
            </a:r>
            <a:br>
              <a:rPr lang="en-US" altLang="ja-JP" dirty="0"/>
            </a:br>
            <a:r>
              <a:rPr lang="ja-JP" altLang="ja-JP" dirty="0"/>
              <a:t>　　この基本的な対策ができていないケースが多く、いまだに</a:t>
            </a:r>
            <a:r>
              <a:rPr lang="en-US" altLang="ja-JP" dirty="0"/>
              <a:t>1990</a:t>
            </a:r>
            <a:r>
              <a:rPr lang="ja-JP" altLang="ja-JP" dirty="0"/>
              <a:t>年代に見つかったセキュリティホールへの攻撃が成功している。</a:t>
            </a:r>
            <a:r>
              <a:rPr lang="en-US" altLang="ja-JP" dirty="0"/>
              <a:t/>
            </a:r>
            <a:br>
              <a:rPr lang="en-US" altLang="ja-JP" dirty="0"/>
            </a:br>
            <a:r>
              <a:rPr lang="ja-JP" altLang="ja-JP" dirty="0"/>
              <a:t>　　また、</a:t>
            </a:r>
            <a:r>
              <a:rPr lang="en-US" altLang="ja-JP" dirty="0" err="1"/>
              <a:t>Apple,Adobe,Java</a:t>
            </a:r>
            <a:r>
              <a:rPr lang="ja-JP" altLang="ja-JP" dirty="0"/>
              <a:t>関連などでは多くの脆弱性が見つかっているため特にアップデートに注意する必要がある。</a:t>
            </a:r>
            <a:r>
              <a:rPr lang="en-US" altLang="ja-JP" dirty="0"/>
              <a:t/>
            </a:r>
            <a:br>
              <a:rPr lang="en-US" altLang="ja-JP" dirty="0"/>
            </a:br>
            <a:r>
              <a:rPr lang="ja-JP" altLang="ja-JP" dirty="0"/>
              <a:t>　　講習では受講者の背景に合わせて、上記のソフトウェアや関連のソフトウェアについて、実際に設定画面を見せる、もしくはデモを見せるとより効果的。</a:t>
            </a:r>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49</a:t>
            </a:fld>
            <a:endParaRPr kumimoji="1" lang="ja-JP" altLang="en-US"/>
          </a:p>
        </p:txBody>
      </p:sp>
    </p:spTree>
    <p:extLst>
      <p:ext uri="{BB962C8B-B14F-4D97-AF65-F5344CB8AC3E}">
        <p14:creationId xmlns:p14="http://schemas.microsoft.com/office/powerpoint/2010/main" val="297117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5</a:t>
            </a:fld>
            <a:endParaRPr kumimoji="1" lang="ja-JP" altLang="en-US"/>
          </a:p>
        </p:txBody>
      </p:sp>
    </p:spTree>
    <p:extLst>
      <p:ext uri="{BB962C8B-B14F-4D97-AF65-F5344CB8AC3E}">
        <p14:creationId xmlns:p14="http://schemas.microsoft.com/office/powerpoint/2010/main" val="20160828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50</a:t>
            </a:fld>
            <a:endParaRPr kumimoji="1" lang="ja-JP" altLang="en-US"/>
          </a:p>
        </p:txBody>
      </p:sp>
    </p:spTree>
    <p:extLst>
      <p:ext uri="{BB962C8B-B14F-4D97-AF65-F5344CB8AC3E}">
        <p14:creationId xmlns:p14="http://schemas.microsoft.com/office/powerpoint/2010/main" val="5701575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51</a:t>
            </a:fld>
            <a:endParaRPr kumimoji="1" lang="ja-JP" altLang="en-US"/>
          </a:p>
        </p:txBody>
      </p:sp>
    </p:spTree>
    <p:extLst>
      <p:ext uri="{BB962C8B-B14F-4D97-AF65-F5344CB8AC3E}">
        <p14:creationId xmlns:p14="http://schemas.microsoft.com/office/powerpoint/2010/main" val="18983018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【伝え方のポイント】</a:t>
            </a:r>
            <a:r>
              <a:rPr lang="en-US" altLang="ja-JP" dirty="0"/>
              <a:t/>
            </a:r>
            <a:br>
              <a:rPr lang="en-US" altLang="ja-JP" dirty="0"/>
            </a:br>
            <a:r>
              <a:rPr lang="ja-JP" altLang="en-US" dirty="0"/>
              <a:t>・</a:t>
            </a:r>
            <a:r>
              <a:rPr lang="ja-JP" altLang="ja-JP" dirty="0"/>
              <a:t>セキュリティソフトを入れないでパソコンを利用するのは現代では考えられない。</a:t>
            </a:r>
            <a:r>
              <a:rPr lang="en-US" altLang="ja-JP" dirty="0"/>
              <a:t/>
            </a:r>
            <a:br>
              <a:rPr lang="en-US" altLang="ja-JP" dirty="0"/>
            </a:br>
            <a:r>
              <a:rPr lang="ja-JP" altLang="en-US" dirty="0"/>
              <a:t>・</a:t>
            </a:r>
            <a:r>
              <a:rPr lang="ja-JP" altLang="ja-JP" dirty="0"/>
              <a:t>ネットだけでなく</a:t>
            </a:r>
            <a:r>
              <a:rPr lang="en-US" altLang="ja-JP" dirty="0"/>
              <a:t>USB</a:t>
            </a:r>
            <a:r>
              <a:rPr lang="ja-JP" altLang="ja-JP" dirty="0"/>
              <a:t>などの媒体など様々なところから脅威がやってくる。</a:t>
            </a:r>
            <a:r>
              <a:rPr lang="en-US" altLang="ja-JP" dirty="0"/>
              <a:t/>
            </a:r>
            <a:br>
              <a:rPr lang="en-US" altLang="ja-JP" dirty="0"/>
            </a:br>
            <a:r>
              <a:rPr lang="ja-JP" altLang="en-US" dirty="0"/>
              <a:t>・</a:t>
            </a:r>
            <a:r>
              <a:rPr lang="ja-JP" altLang="ja-JP" dirty="0"/>
              <a:t>費用の問題から、無料のソフトウェアや</a:t>
            </a:r>
            <a:r>
              <a:rPr lang="en-US" altLang="ja-JP" dirty="0"/>
              <a:t>Microsoft</a:t>
            </a:r>
            <a:r>
              <a:rPr lang="ja-JP" altLang="ja-JP" dirty="0"/>
              <a:t>標準</a:t>
            </a:r>
            <a:r>
              <a:rPr lang="ja-JP" altLang="ja-JP" dirty="0"/>
              <a:t>の</a:t>
            </a:r>
            <a:r>
              <a:rPr lang="ja-JP" altLang="en-US" dirty="0"/>
              <a:t>機能</a:t>
            </a:r>
            <a:r>
              <a:rPr lang="ja-JP" altLang="ja-JP" dirty="0"/>
              <a:t>だけ</a:t>
            </a:r>
            <a:r>
              <a:rPr lang="ja-JP" altLang="ja-JP" dirty="0"/>
              <a:t>で済ませようとするユーザは多い。</a:t>
            </a:r>
            <a:r>
              <a:rPr lang="en-US" altLang="ja-JP" dirty="0"/>
              <a:t/>
            </a:r>
            <a:br>
              <a:rPr lang="en-US" altLang="ja-JP" dirty="0"/>
            </a:br>
            <a:r>
              <a:rPr lang="ja-JP" altLang="ja-JP" dirty="0"/>
              <a:t>もちろん、それらだけでも守備できる範囲はあるが、多様化する脅威に対しては十分とは言えない。</a:t>
            </a:r>
            <a:endParaRPr lang="en-US" altLang="ja-JP" dirty="0"/>
          </a:p>
          <a:p>
            <a:r>
              <a:rPr lang="ja-JP" altLang="ja-JP" dirty="0"/>
              <a:t>また</a:t>
            </a:r>
            <a:r>
              <a:rPr lang="ja-JP" altLang="ja-JP" dirty="0"/>
              <a:t>、</a:t>
            </a:r>
            <a:r>
              <a:rPr lang="en-US" altLang="ja-JP" dirty="0"/>
              <a:t>Microsoft</a:t>
            </a:r>
            <a:r>
              <a:rPr lang="ja-JP" altLang="ja-JP" dirty="0"/>
              <a:t>標準の</a:t>
            </a:r>
            <a:r>
              <a:rPr lang="ja-JP" altLang="en-US" dirty="0"/>
              <a:t>機能</a:t>
            </a:r>
            <a:r>
              <a:rPr lang="ja-JP" altLang="ja-JP" dirty="0"/>
              <a:t>に</a:t>
            </a:r>
            <a:r>
              <a:rPr lang="ja-JP" altLang="ja-JP" dirty="0"/>
              <a:t>ついては各種セキュリティソフトの補完的位置づけであるため併用するのが望ましい。</a:t>
            </a:r>
            <a:endParaRPr lang="en-US" altLang="ja-JP" dirty="0"/>
          </a:p>
          <a:p>
            <a:r>
              <a:rPr lang="en-US" altLang="ja-JP" dirty="0"/>
              <a:t/>
            </a:r>
            <a:br>
              <a:rPr lang="en-US" altLang="ja-JP" dirty="0"/>
            </a:br>
            <a:endParaRPr lang="ja-JP" altLang="ja-JP" dirty="0"/>
          </a:p>
          <a:p>
            <a:pPr defTabSz="946587">
              <a:defRPr/>
            </a:pPr>
            <a:r>
              <a:rPr lang="ja-JP" altLang="ja-JP" dirty="0"/>
              <a:t>【補足情報】</a:t>
            </a:r>
            <a:r>
              <a:rPr lang="en-US" altLang="ja-JP" dirty="0"/>
              <a:t/>
            </a:r>
            <a:br>
              <a:rPr lang="en-US" altLang="ja-JP" dirty="0"/>
            </a:br>
            <a:r>
              <a:rPr lang="ja-JP" altLang="en-US" dirty="0"/>
              <a:t>・</a:t>
            </a:r>
            <a:r>
              <a:rPr lang="ja-JP" altLang="ja-JP" dirty="0"/>
              <a:t>具体的な製品を紹介するときには、研修やセミナーのスポンサードも考慮に入れて紹介する必要がある。</a:t>
            </a:r>
            <a:r>
              <a:rPr lang="en-US" altLang="ja-JP" dirty="0"/>
              <a:t/>
            </a:r>
            <a:br>
              <a:rPr lang="en-US" altLang="ja-JP" dirty="0"/>
            </a:br>
            <a:r>
              <a:rPr lang="ja-JP" altLang="en-US" dirty="0"/>
              <a:t>・</a:t>
            </a:r>
            <a:r>
              <a:rPr lang="ja-JP" altLang="ja-JP" dirty="0"/>
              <a:t>セキュリティソフトには無料のものや、無料に近いものなどもふくめて様々なものがあるが、有償で信頼出来るものを選択する。</a:t>
            </a:r>
            <a:endParaRPr lang="en-US" altLang="ja-JP" dirty="0"/>
          </a:p>
          <a:p>
            <a:r>
              <a:rPr lang="ja-JP" altLang="en-US" dirty="0"/>
              <a:t>・無料のソフトウェアは、ほとんどの場合（全てではない）、ウイルス検知のみの機能であるのに対して、有償のソフトウェアは、ガイドブックに紹介されているような付加的機能がついている。</a:t>
            </a:r>
            <a:r>
              <a:rPr lang="en-US" altLang="ja-JP" dirty="0"/>
              <a:t/>
            </a:r>
            <a:br>
              <a:rPr lang="en-US" altLang="ja-JP" dirty="0"/>
            </a:br>
            <a:r>
              <a:rPr lang="ja-JP" altLang="en-US" dirty="0"/>
              <a:t>・</a:t>
            </a:r>
            <a:r>
              <a:rPr lang="ja-JP" altLang="ja-JP" dirty="0"/>
              <a:t>最近は、ほとんどのソフトウェアが一定期間試用できる様になっているので、実際に試用してみて決めるのも有効な手段。</a:t>
            </a:r>
          </a:p>
          <a:p>
            <a:r>
              <a:rPr kumimoji="1" lang="ja-JP" altLang="en-US" dirty="0"/>
              <a:t>　また、</a:t>
            </a:r>
            <a:r>
              <a:rPr kumimoji="1" lang="en-US" altLang="ja-JP" dirty="0"/>
              <a:t>1</a:t>
            </a:r>
            <a:r>
              <a:rPr kumimoji="1" lang="ja-JP" altLang="en-US" dirty="0"/>
              <a:t>年ごとに違う製品にするというのもセカンドオピニオン的効果から有効と言える。</a:t>
            </a:r>
            <a:endParaRPr kumimoji="1" lang="en-US" altLang="ja-JP" dirty="0"/>
          </a:p>
          <a:p>
            <a:r>
              <a:rPr kumimoji="1" lang="ja-JP" altLang="en-US" dirty="0" smtClean="0"/>
              <a:t>・</a:t>
            </a:r>
            <a:r>
              <a:rPr kumimoji="1" lang="en-US" altLang="ja-JP" dirty="0" smtClean="0"/>
              <a:t>Windows10</a:t>
            </a:r>
            <a:r>
              <a:rPr kumimoji="1" lang="ja-JP" altLang="en-US" dirty="0" smtClean="0"/>
              <a:t>におけるセキュリティ機能について</a:t>
            </a:r>
            <a:endParaRPr kumimoji="1" lang="en-US" altLang="ja-JP" dirty="0" smtClean="0"/>
          </a:p>
          <a:p>
            <a:r>
              <a:rPr kumimoji="1" lang="ja-JP" altLang="en-US" dirty="0" smtClean="0"/>
              <a:t>　　</a:t>
            </a:r>
            <a:r>
              <a:rPr kumimoji="1" lang="en-US" altLang="ja-JP" dirty="0" smtClean="0"/>
              <a:t>Windows10</a:t>
            </a:r>
            <a:r>
              <a:rPr kumimoji="1" lang="ja-JP" altLang="en-US" dirty="0" smtClean="0"/>
              <a:t>では</a:t>
            </a:r>
            <a:r>
              <a:rPr kumimoji="1" lang="en-US" altLang="ja-JP" dirty="0" smtClean="0"/>
              <a:t>2017</a:t>
            </a:r>
            <a:r>
              <a:rPr kumimoji="1" lang="ja-JP" altLang="en-US" dirty="0" smtClean="0"/>
              <a:t>年</a:t>
            </a:r>
            <a:r>
              <a:rPr kumimoji="1" lang="en-US" altLang="ja-JP" dirty="0" smtClean="0"/>
              <a:t>10</a:t>
            </a:r>
            <a:r>
              <a:rPr kumimoji="1" lang="ja-JP" altLang="en-US" dirty="0" smtClean="0"/>
              <a:t>月</a:t>
            </a:r>
            <a:r>
              <a:rPr kumimoji="1" lang="en-US" altLang="ja-JP" dirty="0" smtClean="0"/>
              <a:t>17</a:t>
            </a:r>
            <a:r>
              <a:rPr kumimoji="1" lang="ja-JP" altLang="en-US" dirty="0" smtClean="0"/>
              <a:t>日より配布されている、</a:t>
            </a:r>
            <a:r>
              <a:rPr kumimoji="1" lang="en-US" altLang="ja-JP" dirty="0" smtClean="0"/>
              <a:t>Windows 10 Fall Creators Update</a:t>
            </a:r>
            <a:r>
              <a:rPr kumimoji="1" lang="ja-JP" altLang="en-US" dirty="0" smtClean="0"/>
              <a:t>からは</a:t>
            </a:r>
            <a:endParaRPr kumimoji="1" lang="en-US" altLang="ja-JP" dirty="0" smtClean="0"/>
          </a:p>
          <a:p>
            <a:r>
              <a:rPr kumimoji="1" lang="ja-JP" altLang="en-US" dirty="0" smtClean="0"/>
              <a:t>　　セキュリティ機能が大幅に強化されており、それ以前のバージョンでは</a:t>
            </a:r>
            <a:r>
              <a:rPr kumimoji="1" lang="en-US" altLang="ja-JP" dirty="0" smtClean="0"/>
              <a:t>EMET</a:t>
            </a:r>
            <a:r>
              <a:rPr kumimoji="1" lang="ja-JP" altLang="en-US" dirty="0" smtClean="0"/>
              <a:t>として</a:t>
            </a:r>
            <a:r>
              <a:rPr kumimoji="1" lang="en-US" altLang="ja-JP" dirty="0" smtClean="0"/>
              <a:t>OS</a:t>
            </a:r>
            <a:r>
              <a:rPr kumimoji="1" lang="ja-JP" altLang="en-US" dirty="0" smtClean="0"/>
              <a:t>外の機能として提供されていた</a:t>
            </a:r>
            <a:endParaRPr kumimoji="1" lang="en-US" altLang="ja-JP" dirty="0" smtClean="0"/>
          </a:p>
          <a:p>
            <a:r>
              <a:rPr kumimoji="1" lang="ja-JP" altLang="en-US" dirty="0" smtClean="0"/>
              <a:t>　　メモリに関するセキュリティ機能も</a:t>
            </a:r>
            <a:r>
              <a:rPr kumimoji="1" lang="en-US" altLang="ja-JP" dirty="0" smtClean="0"/>
              <a:t>OS</a:t>
            </a:r>
            <a:r>
              <a:rPr kumimoji="1" lang="ja-JP" altLang="en-US" dirty="0" smtClean="0"/>
              <a:t>（</a:t>
            </a:r>
            <a:r>
              <a:rPr kumimoji="1" lang="en-US" altLang="ja-JP" dirty="0" smtClean="0"/>
              <a:t>Windows Defender </a:t>
            </a:r>
            <a:r>
              <a:rPr kumimoji="1" lang="ja-JP" altLang="en-US" dirty="0" smtClean="0"/>
              <a:t>）に統合されている。</a:t>
            </a:r>
            <a:endParaRPr kumimoji="1" lang="en-US" altLang="ja-JP" dirty="0" smtClean="0"/>
          </a:p>
          <a:p>
            <a:r>
              <a:rPr kumimoji="1" lang="ja-JP" altLang="en-US" dirty="0" smtClean="0"/>
              <a:t>　　これ以外にも、</a:t>
            </a:r>
            <a:r>
              <a:rPr kumimoji="1" lang="en-US" altLang="ja-JP" dirty="0" smtClean="0"/>
              <a:t>Device Guard, Credential Guard</a:t>
            </a:r>
            <a:r>
              <a:rPr kumimoji="1" lang="ja-JP" altLang="en-US" dirty="0" smtClean="0"/>
              <a:t>と呼ばれる機能が</a:t>
            </a:r>
            <a:r>
              <a:rPr kumimoji="1" lang="en-US" altLang="ja-JP" dirty="0" smtClean="0"/>
              <a:t>Defender</a:t>
            </a:r>
            <a:r>
              <a:rPr kumimoji="1" lang="ja-JP" altLang="en-US" dirty="0" smtClean="0"/>
              <a:t>に統合実装され、</a:t>
            </a:r>
            <a:endParaRPr kumimoji="1" lang="en-US" altLang="ja-JP" dirty="0" smtClean="0"/>
          </a:p>
          <a:p>
            <a:r>
              <a:rPr kumimoji="1" lang="ja-JP" altLang="en-US" dirty="0" smtClean="0"/>
              <a:t>　　ウィルス対策、デバイスのパフォーマンスと安定稼働、ファイアウォールとネットワーク保護とかなり強力な機能となっている。</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52</a:t>
            </a:fld>
            <a:endParaRPr kumimoji="1" lang="ja-JP" altLang="en-US"/>
          </a:p>
        </p:txBody>
      </p:sp>
    </p:spTree>
    <p:extLst>
      <p:ext uri="{BB962C8B-B14F-4D97-AF65-F5344CB8AC3E}">
        <p14:creationId xmlns:p14="http://schemas.microsoft.com/office/powerpoint/2010/main" val="3373168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53</a:t>
            </a:fld>
            <a:endParaRPr kumimoji="1" lang="ja-JP" altLang="en-US"/>
          </a:p>
        </p:txBody>
      </p:sp>
    </p:spTree>
    <p:extLst>
      <p:ext uri="{BB962C8B-B14F-4D97-AF65-F5344CB8AC3E}">
        <p14:creationId xmlns:p14="http://schemas.microsoft.com/office/powerpoint/2010/main" val="30472357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【伝え方のポイント】</a:t>
            </a:r>
            <a:r>
              <a:rPr lang="en-US" altLang="ja-JP" dirty="0"/>
              <a:t/>
            </a:r>
            <a:br>
              <a:rPr lang="en-US" altLang="ja-JP" dirty="0"/>
            </a:br>
            <a:r>
              <a:rPr lang="ja-JP" altLang="en-US" dirty="0"/>
              <a:t>・</a:t>
            </a:r>
            <a:r>
              <a:rPr lang="ja-JP" altLang="ja-JP" dirty="0"/>
              <a:t>ほとんどのセキュリティソフトでは更新は自動で行われるように設定出来るため、自動で更新できるように設定しておく。</a:t>
            </a:r>
            <a:r>
              <a:rPr lang="en-US" altLang="ja-JP" dirty="0"/>
              <a:t/>
            </a:r>
            <a:br>
              <a:rPr lang="en-US" altLang="ja-JP" dirty="0"/>
            </a:br>
            <a:r>
              <a:rPr lang="ja-JP" altLang="ja-JP" dirty="0"/>
              <a:t>また、自動更新であっても、予備機などで普段は電源が入っていない、ネットに繋がっていないなどの機材には注意が必要。</a:t>
            </a:r>
            <a:endParaRPr lang="en-US" altLang="ja-JP" dirty="0"/>
          </a:p>
          <a:p>
            <a:r>
              <a:rPr lang="ja-JP" altLang="ja-JP" dirty="0"/>
              <a:t>（定期的にメンテナンスする必要がある）</a:t>
            </a:r>
          </a:p>
          <a:p>
            <a:r>
              <a:rPr lang="ja-JP" altLang="en-US" dirty="0"/>
              <a:t>・パソコンの購入時にあらかじめインストールされていたソフトウェアを使う場合には、ライセンスの有効期限が切れて定義ファイルが更新されないこともあるので注意が必要。</a:t>
            </a:r>
            <a:endParaRPr lang="en-US" altLang="ja-JP" dirty="0"/>
          </a:p>
          <a:p>
            <a:r>
              <a:rPr lang="ja-JP" altLang="en-US" dirty="0"/>
              <a:t>最近では、買い切りのソフトウェアではなく月額サービスのタイプもあるので、そういったモノを選択すると更新忘れの防止にはなる。</a:t>
            </a:r>
            <a:endParaRPr lang="en-US" altLang="ja-JP" dirty="0"/>
          </a:p>
          <a:p>
            <a:r>
              <a:rPr lang="ja-JP" altLang="en-US" dirty="0"/>
              <a:t>・自動更新が圧倒的に主流なので、手動での確認方法やアップデートの方法をハンズオンしておくと効果的</a:t>
            </a:r>
            <a:endParaRPr lang="en-US" altLang="ja-JP" dirty="0"/>
          </a:p>
          <a:p>
            <a:endParaRPr lang="en-US" altLang="ja-JP" dirty="0"/>
          </a:p>
          <a:p>
            <a:r>
              <a:rPr lang="ja-JP" altLang="ja-JP" dirty="0"/>
              <a:t>【補足情報】</a:t>
            </a:r>
            <a:r>
              <a:rPr lang="en-US" altLang="ja-JP" dirty="0"/>
              <a:t/>
            </a:r>
            <a:br>
              <a:rPr lang="en-US" altLang="ja-JP" dirty="0"/>
            </a:br>
            <a:r>
              <a:rPr lang="ja-JP" altLang="ja-JP" dirty="0"/>
              <a:t>　　実際には、最近のセキュリティ対策ソフトはウイルスの定義ファイルだけで無く、フィッシングサイトなどへのアクセスを防ぐためのフィルタ用リストなど更新が必要となる様々なファイルを持っているケースがある。</a:t>
            </a:r>
            <a:r>
              <a:rPr lang="en-US" altLang="ja-JP" dirty="0"/>
              <a:t/>
            </a:r>
            <a:br>
              <a:rPr lang="en-US" altLang="ja-JP" dirty="0"/>
            </a:br>
            <a:r>
              <a:rPr lang="ja-JP" altLang="ja-JP" dirty="0"/>
              <a:t>　　また、ローカル（利用しているパソコン）にこれらのファイルを保存せずにクラウド上のファイルを参照しに行くクラウド版も出ているため、一律に定義ファイルの更新が必要とは</a:t>
            </a:r>
            <a:r>
              <a:rPr lang="ja-JP" altLang="ja-JP" dirty="0"/>
              <a:t>言えない状況</a:t>
            </a:r>
            <a:r>
              <a:rPr lang="ja-JP" altLang="ja-JP" dirty="0"/>
              <a:t>になりつつある。</a:t>
            </a:r>
            <a:r>
              <a:rPr lang="en-US" altLang="ja-JP" dirty="0"/>
              <a:t/>
            </a:r>
            <a:br>
              <a:rPr lang="en-US" altLang="ja-JP" dirty="0"/>
            </a:b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54</a:t>
            </a:fld>
            <a:endParaRPr kumimoji="1" lang="ja-JP" altLang="en-US"/>
          </a:p>
        </p:txBody>
      </p:sp>
    </p:spTree>
    <p:extLst>
      <p:ext uri="{BB962C8B-B14F-4D97-AF65-F5344CB8AC3E}">
        <p14:creationId xmlns:p14="http://schemas.microsoft.com/office/powerpoint/2010/main" val="1381067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55</a:t>
            </a:fld>
            <a:endParaRPr kumimoji="1" lang="ja-JP" altLang="en-US"/>
          </a:p>
        </p:txBody>
      </p:sp>
    </p:spTree>
    <p:extLst>
      <p:ext uri="{BB962C8B-B14F-4D97-AF65-F5344CB8AC3E}">
        <p14:creationId xmlns:p14="http://schemas.microsoft.com/office/powerpoint/2010/main" val="17091867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【伝え方のポイント】</a:t>
            </a:r>
            <a:r>
              <a:rPr lang="en-US" altLang="ja-JP" dirty="0"/>
              <a:t/>
            </a:r>
            <a:br>
              <a:rPr lang="en-US" altLang="ja-JP" dirty="0"/>
            </a:br>
            <a:r>
              <a:rPr lang="ja-JP" altLang="en-US" dirty="0"/>
              <a:t>・</a:t>
            </a:r>
            <a:r>
              <a:rPr lang="ja-JP" altLang="ja-JP" dirty="0"/>
              <a:t>セキュリティソフトのバージョンを入れた時のままにしている人が多くいるが、新たな脅威に対抗するためには最新の状態にすることが必要。</a:t>
            </a:r>
            <a:endParaRPr lang="en-US" altLang="ja-JP" dirty="0"/>
          </a:p>
          <a:p>
            <a:r>
              <a:rPr lang="ja-JP" altLang="ja-JP" dirty="0"/>
              <a:t>動くからと言ってセキュリティソフトを古いバージョンのままにするのはなくきちんとバージョンアップすることが重要。</a:t>
            </a:r>
            <a:r>
              <a:rPr lang="en-US" altLang="ja-JP" dirty="0"/>
              <a:t/>
            </a:r>
            <a:br>
              <a:rPr lang="en-US" altLang="ja-JP" dirty="0"/>
            </a:br>
            <a:endParaRPr lang="en-US" altLang="ja-JP" dirty="0"/>
          </a:p>
          <a:p>
            <a:r>
              <a:rPr lang="ja-JP" altLang="ja-JP" dirty="0"/>
              <a:t>【補足情報】</a:t>
            </a:r>
            <a:r>
              <a:rPr lang="en-US" altLang="ja-JP" dirty="0"/>
              <a:t/>
            </a:r>
            <a:br>
              <a:rPr lang="en-US" altLang="ja-JP" dirty="0"/>
            </a:br>
            <a:r>
              <a:rPr lang="ja-JP" altLang="ja-JP" dirty="0"/>
              <a:t>　　最近のセキュリティ対策ソフトは、定義ファイルの更新もしくは利用料という位置づけで料金を徴収し、ソフトウェアのバージョンアップは無償で実施しているケースが多い。</a:t>
            </a:r>
            <a:r>
              <a:rPr lang="en-US" altLang="ja-JP" dirty="0"/>
              <a:t/>
            </a:r>
            <a:br>
              <a:rPr lang="en-US" altLang="ja-JP" dirty="0"/>
            </a:br>
            <a:endParaRPr lang="en-US" altLang="ja-JP" dirty="0"/>
          </a:p>
          <a:p>
            <a:r>
              <a:rPr lang="ja-JP" altLang="ja-JP" dirty="0"/>
              <a:t>　　また一般的には、セキュリティソフトを購入（更新）すると、</a:t>
            </a:r>
          </a:p>
          <a:p>
            <a:r>
              <a:rPr lang="ja-JP" altLang="ja-JP" dirty="0"/>
              <a:t>　　１．一定期間（契約で定めた期間）定義ファイルを更新する権利。</a:t>
            </a:r>
            <a:r>
              <a:rPr lang="en-US" altLang="ja-JP" dirty="0"/>
              <a:t/>
            </a:r>
            <a:br>
              <a:rPr lang="en-US" altLang="ja-JP" dirty="0"/>
            </a:br>
            <a:r>
              <a:rPr lang="ja-JP" altLang="ja-JP" dirty="0"/>
              <a:t>　　２．一定期間（契約で定めた期間）常に最新のセキュリティソフトを利用する権利。</a:t>
            </a:r>
          </a:p>
          <a:p>
            <a:r>
              <a:rPr lang="ja-JP" altLang="ja-JP" dirty="0"/>
              <a:t>　　を得る事が</a:t>
            </a:r>
            <a:r>
              <a:rPr lang="ja-JP" altLang="ja-JP" dirty="0"/>
              <a:t>出来</a:t>
            </a:r>
            <a:r>
              <a:rPr lang="ja-JP" altLang="en-US" dirty="0"/>
              <a:t>る</a:t>
            </a:r>
            <a:r>
              <a:rPr lang="ja-JP" altLang="ja-JP" dirty="0"/>
              <a:t>。</a:t>
            </a:r>
            <a:endParaRPr lang="en-US" altLang="ja-JP" dirty="0"/>
          </a:p>
          <a:p>
            <a:r>
              <a:rPr lang="ja-JP" altLang="ja-JP" dirty="0"/>
              <a:t>このうち２の常に最新のソフトウェアを使うことができる権利については、実際には自身で最新バージョンをダウンロードして更新する作業が必要な場合が</a:t>
            </a:r>
            <a:r>
              <a:rPr lang="ja-JP" altLang="ja-JP" dirty="0"/>
              <a:t>一般的。</a:t>
            </a:r>
            <a:endParaRPr lang="en-US" altLang="ja-JP" dirty="0"/>
          </a:p>
          <a:p>
            <a:r>
              <a:rPr lang="ja-JP" altLang="ja-JP" dirty="0"/>
              <a:t>その</a:t>
            </a:r>
            <a:r>
              <a:rPr lang="ja-JP" altLang="ja-JP" dirty="0"/>
              <a:t>ため、その事（ダウンロードが必要）を知らない、やり方がわからないと折角の権利を無駄にするばかりか、古いソフトウェアを使い続ける事</a:t>
            </a:r>
            <a:r>
              <a:rPr lang="ja-JP" altLang="ja-JP" dirty="0"/>
              <a:t>に</a:t>
            </a:r>
            <a:r>
              <a:rPr lang="ja-JP" altLang="en-US" dirty="0"/>
              <a:t>なってしまう</a:t>
            </a:r>
            <a:r>
              <a:rPr lang="ja-JP" altLang="ja-JP" dirty="0"/>
              <a:t>。</a:t>
            </a:r>
            <a:r>
              <a:rPr lang="en-US" altLang="ja-JP" dirty="0"/>
              <a:t/>
            </a:r>
            <a:br>
              <a:rPr lang="en-US" altLang="ja-JP" dirty="0"/>
            </a:br>
            <a:r>
              <a:rPr lang="ja-JP" altLang="ja-JP" dirty="0"/>
              <a:t>すこし難しい作業かも</a:t>
            </a:r>
            <a:r>
              <a:rPr lang="ja-JP" altLang="ja-JP" dirty="0"/>
              <a:t>知れ</a:t>
            </a:r>
            <a:r>
              <a:rPr lang="ja-JP" altLang="en-US" dirty="0"/>
              <a:t>ないが</a:t>
            </a:r>
            <a:r>
              <a:rPr lang="ja-JP" altLang="ja-JP" dirty="0"/>
              <a:t>、</a:t>
            </a:r>
            <a:r>
              <a:rPr lang="ja-JP" altLang="ja-JP" dirty="0"/>
              <a:t>セキュリティソフトメーカーからのお知らせに注意</a:t>
            </a:r>
            <a:r>
              <a:rPr lang="ja-JP" altLang="ja-JP" dirty="0"/>
              <a:t>を</a:t>
            </a:r>
            <a:r>
              <a:rPr lang="ja-JP" altLang="en-US" dirty="0"/>
              <a:t>はら</a:t>
            </a:r>
            <a:r>
              <a:rPr lang="ja-JP" altLang="ja-JP" dirty="0"/>
              <a:t>ったり</a:t>
            </a:r>
            <a:r>
              <a:rPr lang="ja-JP" altLang="ja-JP" dirty="0"/>
              <a:t>、ソフトウェア内でのメッセージに留意して</a:t>
            </a:r>
            <a:r>
              <a:rPr lang="ja-JP" altLang="ja-JP" dirty="0"/>
              <a:t>、</a:t>
            </a:r>
            <a:endParaRPr lang="en-US" altLang="ja-JP" dirty="0"/>
          </a:p>
          <a:p>
            <a:r>
              <a:rPr lang="ja-JP" altLang="ja-JP" dirty="0"/>
              <a:t>確実</a:t>
            </a:r>
            <a:r>
              <a:rPr lang="ja-JP" altLang="ja-JP" dirty="0"/>
              <a:t>に最新のソフトウェアを利用できる</a:t>
            </a:r>
            <a:r>
              <a:rPr lang="ja-JP" altLang="ja-JP"/>
              <a:t>よう</a:t>
            </a:r>
            <a:r>
              <a:rPr lang="ja-JP" altLang="en-US"/>
              <a:t>する必要がある</a:t>
            </a:r>
            <a:r>
              <a:rPr lang="ja-JP" altLang="ja-JP"/>
              <a:t>。</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56</a:t>
            </a:fld>
            <a:endParaRPr kumimoji="1" lang="ja-JP" altLang="en-US"/>
          </a:p>
        </p:txBody>
      </p:sp>
    </p:spTree>
    <p:extLst>
      <p:ext uri="{BB962C8B-B14F-4D97-AF65-F5344CB8AC3E}">
        <p14:creationId xmlns:p14="http://schemas.microsoft.com/office/powerpoint/2010/main" val="35441823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57</a:t>
            </a:fld>
            <a:endParaRPr kumimoji="1" lang="ja-JP" altLang="en-US"/>
          </a:p>
        </p:txBody>
      </p:sp>
    </p:spTree>
    <p:extLst>
      <p:ext uri="{BB962C8B-B14F-4D97-AF65-F5344CB8AC3E}">
        <p14:creationId xmlns:p14="http://schemas.microsoft.com/office/powerpoint/2010/main" val="39485149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58</a:t>
            </a:fld>
            <a:endParaRPr kumimoji="1" lang="ja-JP" altLang="en-US"/>
          </a:p>
        </p:txBody>
      </p:sp>
    </p:spTree>
    <p:extLst>
      <p:ext uri="{BB962C8B-B14F-4D97-AF65-F5344CB8AC3E}">
        <p14:creationId xmlns:p14="http://schemas.microsoft.com/office/powerpoint/2010/main" val="366962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587">
              <a:defRPr/>
            </a:pPr>
            <a:r>
              <a:rPr kumimoji="1" lang="en-US" altLang="ja-JP" dirty="0"/>
              <a:t>【</a:t>
            </a:r>
            <a:r>
              <a:rPr kumimoji="1" lang="ja-JP" altLang="en-US" dirty="0"/>
              <a:t>伝え方のポイント</a:t>
            </a:r>
            <a:r>
              <a:rPr kumimoji="1" lang="en-US" altLang="ja-JP" dirty="0"/>
              <a:t>】</a:t>
            </a:r>
          </a:p>
          <a:p>
            <a:r>
              <a:rPr kumimoji="1" lang="ja-JP" altLang="en-US" dirty="0"/>
              <a:t>・</a:t>
            </a:r>
            <a:r>
              <a:rPr kumimoji="1" lang="en-US" altLang="ja-JP" dirty="0"/>
              <a:t>SNS</a:t>
            </a:r>
            <a:r>
              <a:rPr kumimoji="1" lang="ja-JP" altLang="en-US" dirty="0"/>
              <a:t>を犯罪の</a:t>
            </a:r>
            <a:r>
              <a:rPr kumimoji="1" lang="ja-JP" altLang="en-US" dirty="0" smtClean="0"/>
              <a:t>入り口として使う</a:t>
            </a:r>
            <a:r>
              <a:rPr kumimoji="1" lang="ja-JP" altLang="en-US" dirty="0"/>
              <a:t>（使おうとする）ユーザー（参加者）がいる事</a:t>
            </a:r>
            <a:r>
              <a:rPr kumimoji="1" lang="ja-JP" altLang="en-US" dirty="0" smtClean="0"/>
              <a:t>を知っておく。</a:t>
            </a:r>
            <a:endParaRPr kumimoji="1" lang="en-US" altLang="ja-JP" dirty="0"/>
          </a:p>
          <a:p>
            <a:r>
              <a:rPr kumimoji="1" lang="ja-JP" altLang="en-US" dirty="0"/>
              <a:t>・</a:t>
            </a:r>
            <a:r>
              <a:rPr kumimoji="1" lang="en-US" altLang="ja-JP" dirty="0"/>
              <a:t>Twitter</a:t>
            </a:r>
            <a:r>
              <a:rPr kumimoji="1" lang="ja-JP" altLang="en-US" dirty="0" err="1"/>
              <a:t>、</a:t>
            </a:r>
            <a:r>
              <a:rPr kumimoji="1" lang="en-US" altLang="ja-JP" dirty="0"/>
              <a:t>LINE</a:t>
            </a:r>
            <a:r>
              <a:rPr kumimoji="1" lang="ja-JP" altLang="en-US" dirty="0"/>
              <a:t>では知り合い、友達以外からのメッセージの受信をしない設定にしておく。</a:t>
            </a:r>
            <a:endParaRPr kumimoji="1" lang="en-US" altLang="ja-JP" dirty="0"/>
          </a:p>
          <a:p>
            <a:r>
              <a:rPr kumimoji="1" lang="ja-JP" altLang="en-US" dirty="0"/>
              <a:t>　必要に応じて実際の設定を確認するなどの実習（ハンズオン）をしても良い。</a:t>
            </a:r>
            <a:endParaRPr kumimoji="1" lang="en-US" altLang="ja-JP" dirty="0"/>
          </a:p>
          <a:p>
            <a:endParaRPr kumimoji="1" lang="en-US" altLang="ja-JP" dirty="0"/>
          </a:p>
          <a:p>
            <a:r>
              <a:rPr kumimoji="1" lang="en-US" altLang="ja-JP" dirty="0"/>
              <a:t>【</a:t>
            </a:r>
            <a:r>
              <a:rPr kumimoji="1" lang="ja-JP" altLang="en-US" dirty="0"/>
              <a:t>補足情報</a:t>
            </a:r>
            <a:r>
              <a:rPr kumimoji="1" lang="en-US" altLang="ja-JP" dirty="0"/>
              <a:t>】</a:t>
            </a:r>
          </a:p>
          <a:p>
            <a:r>
              <a:rPr kumimoji="1" lang="ja-JP" altLang="en-US" dirty="0"/>
              <a:t>・トラブルに巻き込まれたり、巻き込まれそうになったら、ガイドブックや資料で紹介している機関へ相談する。</a:t>
            </a:r>
            <a:endParaRPr kumimoji="1" lang="en-US" altLang="ja-JP" dirty="0"/>
          </a:p>
          <a:p>
            <a:r>
              <a:rPr kumimoji="1" lang="ja-JP" altLang="en-US" dirty="0"/>
              <a:t>　インターネットで検索すると、対策や解決をうたった悪徳業者に引っかかる可能性もあるので注意。</a:t>
            </a:r>
            <a:endParaRPr kumimoji="1" lang="en-US" altLang="ja-JP" dirty="0"/>
          </a:p>
          <a:p>
            <a:r>
              <a:rPr kumimoji="1" lang="ja-JP" altLang="en-US" dirty="0"/>
              <a:t>　解決をうたっている業者の多くは探偵業で、司法機関や法律関連の事務所ではない。</a:t>
            </a:r>
            <a:endParaRPr kumimoji="1" lang="en-US" altLang="ja-JP" dirty="0"/>
          </a:p>
          <a:p>
            <a:endParaRPr kumimoji="1" lang="en-US" altLang="ja-JP" dirty="0"/>
          </a:p>
          <a:p>
            <a:r>
              <a:rPr kumimoji="1" lang="ja-JP" altLang="en-US" dirty="0"/>
              <a:t>・</a:t>
            </a:r>
            <a:r>
              <a:rPr lang="ja-JP" altLang="ja-JP" dirty="0"/>
              <a:t>スライド内で紹介しているサイトには統計情報なども掲載されているため、時間があれば実際にサイトにアクセスして、共有するのも良い。</a:t>
            </a:r>
          </a:p>
          <a:p>
            <a:r>
              <a:rPr lang="ja-JP" altLang="ja-JP" dirty="0"/>
              <a:t>東京ローカルではあるが、“こどものネット・ケータイのトラブル相談「</a:t>
            </a:r>
            <a:r>
              <a:rPr lang="ja-JP" altLang="ja-JP" dirty="0" err="1"/>
              <a:t>こた</a:t>
            </a:r>
            <a:r>
              <a:rPr lang="ja-JP" altLang="ja-JP" dirty="0"/>
              <a:t>エール」”という東京都青少年・治安対策本部青少年課の窓口もある。</a:t>
            </a:r>
            <a:r>
              <a:rPr lang="en-US" altLang="ja-JP" dirty="0"/>
              <a:t/>
            </a:r>
            <a:br>
              <a:rPr lang="en-US" altLang="ja-JP" dirty="0"/>
            </a:br>
            <a:r>
              <a:rPr lang="en-US" altLang="ja-JP" dirty="0"/>
              <a:t>0570-783-184</a:t>
            </a:r>
            <a:br>
              <a:rPr lang="en-US" altLang="ja-JP" dirty="0"/>
            </a:br>
            <a:r>
              <a:rPr lang="en-US" altLang="ja-JP" dirty="0"/>
              <a:t>http://www.tokyohelpdesk.jp/</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6</a:t>
            </a:fld>
            <a:endParaRPr kumimoji="1" lang="ja-JP" altLang="en-US"/>
          </a:p>
        </p:txBody>
      </p:sp>
    </p:spTree>
    <p:extLst>
      <p:ext uri="{BB962C8B-B14F-4D97-AF65-F5344CB8AC3E}">
        <p14:creationId xmlns:p14="http://schemas.microsoft.com/office/powerpoint/2010/main" val="2622555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7</a:t>
            </a:fld>
            <a:endParaRPr kumimoji="1" lang="ja-JP" altLang="en-US"/>
          </a:p>
        </p:txBody>
      </p:sp>
    </p:spTree>
    <p:extLst>
      <p:ext uri="{BB962C8B-B14F-4D97-AF65-F5344CB8AC3E}">
        <p14:creationId xmlns:p14="http://schemas.microsoft.com/office/powerpoint/2010/main" val="3685508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伝え方のポイント</a:t>
            </a:r>
            <a:r>
              <a:rPr kumimoji="1" lang="en-US" altLang="ja-JP" dirty="0"/>
              <a:t>】</a:t>
            </a:r>
          </a:p>
          <a:p>
            <a:r>
              <a:rPr kumimoji="1" lang="ja-JP" altLang="en-US" dirty="0"/>
              <a:t>・住所、電話番号、所属企業（学校）などが悪意のある人に漏れた時のトラブルは深刻になる。</a:t>
            </a:r>
            <a:endParaRPr kumimoji="1" lang="en-US" altLang="ja-JP" dirty="0"/>
          </a:p>
          <a:p>
            <a:r>
              <a:rPr kumimoji="1" lang="ja-JP" altLang="en-US" dirty="0"/>
              <a:t>・ガイドブックにあるとおり住所や電話番号など直接的な情報でなくても、間接的な情報から生活圏を特定されることがあるので注意が必要。</a:t>
            </a:r>
            <a:endParaRPr kumimoji="1" lang="en-US" altLang="ja-JP" dirty="0"/>
          </a:p>
          <a:p>
            <a:r>
              <a:rPr kumimoji="1" lang="ja-JP" altLang="en-US" dirty="0"/>
              <a:t>・原則（前提）として、信頼関係のない相手とのコミュニケーションには注意をはらう。</a:t>
            </a:r>
            <a:endParaRPr kumimoji="1" lang="en-US" altLang="ja-JP" dirty="0"/>
          </a:p>
          <a:p>
            <a:r>
              <a:rPr kumimoji="1" lang="ja-JP" altLang="en-US" dirty="0"/>
              <a:t>　ということが言えるが、リベンジポルノのようなケースもあるので信頼できる相手であっても提供（開示）する情報には気を付ける必要がある。</a:t>
            </a:r>
            <a:endParaRPr kumimoji="1" lang="en-US" altLang="ja-JP" dirty="0"/>
          </a:p>
          <a:p>
            <a:endParaRPr kumimoji="1" lang="en-US" altLang="ja-JP" dirty="0"/>
          </a:p>
          <a:p>
            <a:r>
              <a:rPr kumimoji="1" lang="en-US" altLang="ja-JP" dirty="0"/>
              <a:t>【</a:t>
            </a:r>
            <a:r>
              <a:rPr kumimoji="1" lang="ja-JP" altLang="en-US" dirty="0"/>
              <a:t>補足情報</a:t>
            </a:r>
            <a:r>
              <a:rPr kumimoji="1" lang="en-US" altLang="ja-JP" dirty="0"/>
              <a:t>】</a:t>
            </a:r>
          </a:p>
          <a:p>
            <a:r>
              <a:rPr kumimoji="1" lang="ja-JP" altLang="en-US" dirty="0"/>
              <a:t>・意外なところから、特定されるという点については、</a:t>
            </a:r>
            <a:r>
              <a:rPr kumimoji="1" lang="en-US" altLang="ja-JP" dirty="0"/>
              <a:t/>
            </a:r>
            <a:br>
              <a:rPr kumimoji="1" lang="en-US" altLang="ja-JP" dirty="0"/>
            </a:br>
            <a:r>
              <a:rPr kumimoji="1" lang="ja-JP" altLang="en-US" dirty="0" smtClean="0"/>
              <a:t>　　</a:t>
            </a:r>
            <a:r>
              <a:rPr lang="en-US" altLang="ja-JP" dirty="0"/>
              <a:t>https://goo.gl/39z5NM</a:t>
            </a:r>
          </a:p>
          <a:p>
            <a:r>
              <a:rPr lang="ja-JP" altLang="en-US" dirty="0"/>
              <a:t>　に資料スライドを公開しているので参考にするとよい。</a:t>
            </a:r>
            <a:endParaRPr lang="en-US" altLang="ja-JP" dirty="0"/>
          </a:p>
          <a:p>
            <a:r>
              <a:rPr lang="ja-JP" altLang="en-US" dirty="0"/>
              <a:t>　</a:t>
            </a:r>
            <a:r>
              <a:rPr lang="ja-JP" altLang="ja-JP" dirty="0"/>
              <a:t>上記資料に関しては二次利用する際は、著作者（</a:t>
            </a:r>
            <a:r>
              <a:rPr lang="en-US" altLang="ja-JP" dirty="0"/>
              <a:t>shinichi@fuchi.info</a:t>
            </a:r>
            <a:r>
              <a:rPr lang="ja-JP" altLang="ja-JP" dirty="0"/>
              <a:t>）まで連絡をお願いします。</a:t>
            </a:r>
          </a:p>
          <a:p>
            <a:endParaRPr lang="en-US" altLang="ja-JP" dirty="0"/>
          </a:p>
          <a:p>
            <a:endParaRPr kumimoji="1" lang="en-US" altLang="ja-JP" dirty="0"/>
          </a:p>
          <a:p>
            <a:r>
              <a:rPr kumimoji="1" lang="ja-JP" altLang="en-US" dirty="0"/>
              <a:t>　</a:t>
            </a:r>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8</a:t>
            </a:fld>
            <a:endParaRPr kumimoji="1" lang="ja-JP" altLang="en-US"/>
          </a:p>
        </p:txBody>
      </p:sp>
    </p:spTree>
    <p:extLst>
      <p:ext uri="{BB962C8B-B14F-4D97-AF65-F5344CB8AC3E}">
        <p14:creationId xmlns:p14="http://schemas.microsoft.com/office/powerpoint/2010/main" val="299530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DF170E7-7D4D-45B4-8B17-6811D99DDBEF}" type="slidenum">
              <a:rPr kumimoji="1" lang="ja-JP" altLang="en-US" smtClean="0"/>
              <a:t>9</a:t>
            </a:fld>
            <a:endParaRPr kumimoji="1" lang="ja-JP" altLang="en-US"/>
          </a:p>
        </p:txBody>
      </p:sp>
    </p:spTree>
    <p:extLst>
      <p:ext uri="{BB962C8B-B14F-4D97-AF65-F5344CB8AC3E}">
        <p14:creationId xmlns:p14="http://schemas.microsoft.com/office/powerpoint/2010/main" val="80711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84135" y="3010640"/>
            <a:ext cx="5759865" cy="535863"/>
          </a:xfrm>
          <a:prstGeom prst="rect">
            <a:avLst/>
          </a:prstGeom>
        </p:spPr>
        <p:txBody>
          <a:bodyPr/>
          <a:lstStyle>
            <a:lvl1pPr algn="r">
              <a:defRPr sz="3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3862700" y="3535822"/>
            <a:ext cx="5281300" cy="472155"/>
          </a:xfrm>
          <a:prstGeom prst="rect">
            <a:avLst/>
          </a:prstGeom>
        </p:spPr>
        <p:txBody>
          <a:bodyPr/>
          <a:lstStyle>
            <a:lvl1pPr marL="0" indent="0" algn="r">
              <a:buNone/>
              <a:defRPr sz="24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11" name="テキスト プレースホルダー 10"/>
          <p:cNvSpPr>
            <a:spLocks noGrp="1"/>
          </p:cNvSpPr>
          <p:nvPr>
            <p:ph type="body" sz="quarter" idx="10"/>
          </p:nvPr>
        </p:nvSpPr>
        <p:spPr>
          <a:xfrm>
            <a:off x="196093" y="5324029"/>
            <a:ext cx="4683555" cy="1076769"/>
          </a:xfrm>
          <a:prstGeom prst="rect">
            <a:avLst/>
          </a:prstGeom>
        </p:spPr>
        <p:txBody>
          <a:bodyPr/>
          <a:lstStyle>
            <a:lvl1pPr marL="0" indent="0">
              <a:buFontTx/>
              <a:buNone/>
              <a:defRPr sz="2200">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1pPr>
            <a:lvl2pPr algn="l">
              <a:defRPr>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2pPr>
            <a:lvl3pPr algn="l">
              <a:defRPr>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3pPr>
            <a:lvl4pPr algn="l">
              <a:defRPr>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4pPr>
            <a:lvl5pPr algn="l">
              <a:defRPr>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827445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430426" cy="1143000"/>
          </a:xfrm>
          <a:prstGeom prst="rect">
            <a:avLst/>
          </a:prstGeom>
        </p:spPr>
        <p:txBody>
          <a:bodyPr>
            <a:normAutofit/>
          </a:bodyPr>
          <a:lstStyle>
            <a:lvl1pPr algn="l">
              <a:defRPr sz="36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マスター タイトルの書式設定</a:t>
            </a:r>
          </a:p>
        </p:txBody>
      </p:sp>
      <p:sp>
        <p:nvSpPr>
          <p:cNvPr id="8" name="テキスト プレースホルダー 7"/>
          <p:cNvSpPr>
            <a:spLocks noGrp="1"/>
          </p:cNvSpPr>
          <p:nvPr>
            <p:ph type="body" sz="quarter" idx="12"/>
          </p:nvPr>
        </p:nvSpPr>
        <p:spPr>
          <a:xfrm>
            <a:off x="274118" y="1247330"/>
            <a:ext cx="6160865" cy="2247900"/>
          </a:xfrm>
          <a:prstGeom prst="rect">
            <a:avLst/>
          </a:prstGeom>
        </p:spPr>
        <p:txBody>
          <a:bodyPr/>
          <a:lstStyle>
            <a:lvl1pPr>
              <a:defRPr>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2pPr>
            <a:lvl3pPr>
              <a:defRPr>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3pPr>
            <a:lvl4pPr>
              <a:defRPr>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4pPr>
            <a:lvl5pPr>
              <a:defRPr>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スライド番号プレースホルダー 9"/>
          <p:cNvSpPr>
            <a:spLocks noGrp="1"/>
          </p:cNvSpPr>
          <p:nvPr>
            <p:ph type="sldNum" sz="quarter" idx="14"/>
          </p:nvPr>
        </p:nvSpPr>
        <p:spPr>
          <a:xfrm>
            <a:off x="196552" y="6492875"/>
            <a:ext cx="444383" cy="365125"/>
          </a:xfrm>
        </p:spPr>
        <p:txBody>
          <a:bodyPr/>
          <a:lstStyle/>
          <a:p>
            <a:fld id="{3EF19931-2B95-4723-93B8-FBD3F52931CC}" type="slidenum">
              <a:rPr lang="ja-JP" altLang="en-US" smtClean="0"/>
              <a:pPr/>
              <a:t>‹#›</a:t>
            </a:fld>
            <a:endParaRPr lang="ja-JP" altLang="en-US" dirty="0"/>
          </a:p>
        </p:txBody>
      </p:sp>
    </p:spTree>
    <p:extLst>
      <p:ext uri="{BB962C8B-B14F-4D97-AF65-F5344CB8AC3E}">
        <p14:creationId xmlns:p14="http://schemas.microsoft.com/office/powerpoint/2010/main" val="415634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2418460"/>
            <a:ext cx="8430426" cy="700771"/>
          </a:xfrm>
          <a:prstGeom prst="rect">
            <a:avLst/>
          </a:prstGeom>
        </p:spPr>
        <p:txBody>
          <a:bodyPr>
            <a:normAutofit/>
          </a:bodyPr>
          <a:lstStyle>
            <a:lvl1pPr algn="l">
              <a:defRPr sz="3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マスター タイトルの書式設定</a:t>
            </a:r>
          </a:p>
        </p:txBody>
      </p:sp>
      <p:sp>
        <p:nvSpPr>
          <p:cNvPr id="10" name="スライド番号プレースホルダー 9"/>
          <p:cNvSpPr>
            <a:spLocks noGrp="1"/>
          </p:cNvSpPr>
          <p:nvPr>
            <p:ph type="sldNum" sz="quarter" idx="14"/>
          </p:nvPr>
        </p:nvSpPr>
        <p:spPr/>
        <p:txBody>
          <a:bodyPr/>
          <a:lstStyle/>
          <a:p>
            <a:fld id="{3EF19931-2B95-4723-93B8-FBD3F52931CC}" type="slidenum">
              <a:rPr lang="ja-JP" altLang="en-US" smtClean="0"/>
              <a:pPr/>
              <a:t>‹#›</a:t>
            </a:fld>
            <a:endParaRPr lang="ja-JP" altLang="en-US" dirty="0"/>
          </a:p>
        </p:txBody>
      </p:sp>
      <p:sp>
        <p:nvSpPr>
          <p:cNvPr id="4" name="正方形/長方形 3"/>
          <p:cNvSpPr/>
          <p:nvPr userDrawn="1"/>
        </p:nvSpPr>
        <p:spPr>
          <a:xfrm>
            <a:off x="0" y="3119232"/>
            <a:ext cx="6956277" cy="136733"/>
          </a:xfrm>
          <a:prstGeom prst="rect">
            <a:avLst/>
          </a:prstGeom>
          <a:solidFill>
            <a:srgbClr val="006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6D5C"/>
              </a:solidFill>
            </a:endParaRPr>
          </a:p>
        </p:txBody>
      </p:sp>
      <p:sp>
        <p:nvSpPr>
          <p:cNvPr id="5" name="テキスト プレースホルダー 7"/>
          <p:cNvSpPr>
            <a:spLocks noGrp="1"/>
          </p:cNvSpPr>
          <p:nvPr>
            <p:ph type="body" sz="quarter" idx="12"/>
          </p:nvPr>
        </p:nvSpPr>
        <p:spPr>
          <a:xfrm>
            <a:off x="0" y="3255965"/>
            <a:ext cx="6160865" cy="922928"/>
          </a:xfrm>
          <a:prstGeom prst="rect">
            <a:avLst/>
          </a:prstGeom>
        </p:spPr>
        <p:txBody>
          <a:bodyPr/>
          <a:lstStyle>
            <a:lvl1pPr marL="0" indent="0">
              <a:buFontTx/>
              <a:buNone/>
              <a:defRPr sz="2400">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FontTx/>
              <a:buNone/>
              <a:defRPr>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2pPr>
            <a:lvl3pPr marL="914400" indent="0">
              <a:buFontTx/>
              <a:buNone/>
              <a:defRPr>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3pPr>
            <a:lvl4pPr marL="1371600" indent="0">
              <a:buFontTx/>
              <a:buNone/>
              <a:defRPr>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4pPr>
            <a:lvl5pPr marL="1828800" indent="0">
              <a:buFontTx/>
              <a:buNone/>
              <a:defRPr>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8475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430426" cy="1143000"/>
          </a:xfrm>
          <a:prstGeom prst="rect">
            <a:avLst/>
          </a:prstGeom>
        </p:spPr>
        <p:txBody>
          <a:bodyPr>
            <a:normAutofit/>
          </a:bodyPr>
          <a:lstStyle>
            <a:lvl1pPr algn="l">
              <a:defRPr sz="36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マスター タイトルの書式設定</a:t>
            </a:r>
          </a:p>
        </p:txBody>
      </p:sp>
      <p:sp>
        <p:nvSpPr>
          <p:cNvPr id="10" name="スライド番号プレースホルダー 9"/>
          <p:cNvSpPr>
            <a:spLocks noGrp="1"/>
          </p:cNvSpPr>
          <p:nvPr>
            <p:ph type="sldNum" sz="quarter" idx="14"/>
          </p:nvPr>
        </p:nvSpPr>
        <p:spPr/>
        <p:txBody>
          <a:bodyPr/>
          <a:lstStyle/>
          <a:p>
            <a:fld id="{3EF19931-2B95-4723-93B8-FBD3F52931CC}" type="slidenum">
              <a:rPr lang="ja-JP" altLang="en-US" smtClean="0"/>
              <a:pPr/>
              <a:t>‹#›</a:t>
            </a:fld>
            <a:endParaRPr lang="ja-JP" altLang="en-US" dirty="0"/>
          </a:p>
        </p:txBody>
      </p:sp>
    </p:spTree>
    <p:extLst>
      <p:ext uri="{BB962C8B-B14F-4D97-AF65-F5344CB8AC3E}">
        <p14:creationId xmlns:p14="http://schemas.microsoft.com/office/powerpoint/2010/main" val="411363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p:nvPr>
        </p:nvSpPr>
        <p:spPr>
          <a:xfrm>
            <a:off x="205455" y="3332356"/>
            <a:ext cx="4425950" cy="795263"/>
          </a:xfrm>
          <a:prstGeom prst="rect">
            <a:avLst/>
          </a:prstGeom>
        </p:spPr>
        <p:txBody>
          <a:bodyPr/>
          <a:lstStyle>
            <a:lvl1pPr marL="0" indent="0">
              <a:buFontTx/>
              <a:buNone/>
              <a:defRPr sz="1600">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FontTx/>
              <a:buNone/>
              <a:defRPr sz="1400">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2pPr>
            <a:lvl3pPr marL="914400" indent="0">
              <a:buFontTx/>
              <a:buNone/>
              <a:defRPr sz="1400">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3pPr>
            <a:lvl4pPr marL="1371600" indent="0">
              <a:buFontTx/>
              <a:buNone/>
              <a:defRPr sz="1400">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4pPr>
            <a:lvl5pPr marL="1828800" indent="0">
              <a:buFontTx/>
              <a:buNone/>
              <a:defRPr sz="1400">
                <a:solidFill>
                  <a:srgbClr val="575757"/>
                </a:solidFill>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5980174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二等辺三角形 6"/>
          <p:cNvSpPr/>
          <p:nvPr userDrawn="1"/>
        </p:nvSpPr>
        <p:spPr>
          <a:xfrm rot="16200000">
            <a:off x="2495695" y="198120"/>
            <a:ext cx="6858000" cy="6461760"/>
          </a:xfrm>
          <a:prstGeom prst="triangle">
            <a:avLst>
              <a:gd name="adj" fmla="val 49710"/>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userDrawn="1"/>
        </p:nvGrpSpPr>
        <p:grpSpPr>
          <a:xfrm>
            <a:off x="232641" y="226577"/>
            <a:ext cx="2463111" cy="755327"/>
            <a:chOff x="232641" y="226577"/>
            <a:chExt cx="2463111" cy="755327"/>
          </a:xfrm>
        </p:grpSpPr>
        <p:pic>
          <p:nvPicPr>
            <p:cNvPr id="11" name="Picture 2" descr="\\kavfs\marketing\MarCom\2.BrandingTool\Logos\カタカナロゴ\各種ファイル形式カタカナロゴデータ\kaspersky_jpn_logo\001_基本ロゴ\kaspersky_jpn_logo.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224" t="23462" r="8011" b="15935"/>
            <a:stretch/>
          </p:blipFill>
          <p:spPr bwMode="auto">
            <a:xfrm>
              <a:off x="299405" y="226577"/>
              <a:ext cx="2394409" cy="585254"/>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232641" y="674127"/>
              <a:ext cx="2463111" cy="307777"/>
            </a:xfrm>
            <a:prstGeom prst="rect">
              <a:avLst/>
            </a:prstGeom>
          </p:spPr>
          <p:txBody>
            <a:bodyPr wrap="none">
              <a:spAutoFit/>
            </a:bodyPr>
            <a:lstStyle/>
            <a:p>
              <a:pPr algn="ctr"/>
              <a:r>
                <a:rPr lang="en-US" altLang="ja-JP" sz="1400" b="1" dirty="0">
                  <a:solidFill>
                    <a:srgbClr val="006D5C"/>
                  </a:solidFill>
                  <a:latin typeface="+mn-lt"/>
                  <a:cs typeface="Arial" panose="020B0604020202020204" pitchFamily="34" charset="0"/>
                </a:rPr>
                <a:t>Save the World from IT </a:t>
              </a:r>
              <a:r>
                <a:rPr lang="en-US" altLang="ja-JP" sz="1400" b="1" dirty="0">
                  <a:solidFill>
                    <a:srgbClr val="C00000"/>
                  </a:solidFill>
                  <a:latin typeface="+mn-lt"/>
                  <a:cs typeface="Arial" panose="020B0604020202020204" pitchFamily="34" charset="0"/>
                </a:rPr>
                <a:t>threats</a:t>
              </a:r>
            </a:p>
          </p:txBody>
        </p:sp>
      </p:grpSp>
      <p:sp>
        <p:nvSpPr>
          <p:cNvPr id="6" name="テキスト ボックス 5"/>
          <p:cNvSpPr txBox="1"/>
          <p:nvPr userDrawn="1"/>
        </p:nvSpPr>
        <p:spPr>
          <a:xfrm>
            <a:off x="235215" y="6470390"/>
            <a:ext cx="5024927"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srgbClr val="575757"/>
                </a:solidFill>
              </a:rPr>
              <a:t>Copyright © </a:t>
            </a:r>
            <a:r>
              <a:rPr lang="en-US" altLang="ja-JP" sz="1000" dirty="0" smtClean="0">
                <a:solidFill>
                  <a:srgbClr val="575757"/>
                </a:solidFill>
              </a:rPr>
              <a:t>2018 </a:t>
            </a:r>
            <a:r>
              <a:rPr lang="en-US" altLang="ja-JP" sz="1000" dirty="0">
                <a:solidFill>
                  <a:srgbClr val="575757"/>
                </a:solidFill>
              </a:rPr>
              <a:t>Kaspersky Lab. All rights reserved.</a:t>
            </a:r>
          </a:p>
        </p:txBody>
      </p:sp>
    </p:spTree>
    <p:extLst>
      <p:ext uri="{BB962C8B-B14F-4D97-AF65-F5344CB8AC3E}">
        <p14:creationId xmlns:p14="http://schemas.microsoft.com/office/powerpoint/2010/main" val="485225805"/>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hdr="0" ftr="0" dt="0"/>
  <p:txStyles>
    <p:titleStyle>
      <a:lvl1pPr algn="l" defTabSz="914400" rtl="0" eaLnBrk="1" latinLnBrk="0" hangingPunct="1">
        <a:spcBef>
          <a:spcPct val="0"/>
        </a:spcBef>
        <a:buNone/>
        <a:defRPr kumimoji="1"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タイトル プレースホルダー 9"/>
          <p:cNvSpPr>
            <a:spLocks noGrp="1"/>
          </p:cNvSpPr>
          <p:nvPr>
            <p:ph type="title"/>
          </p:nvPr>
        </p:nvSpPr>
        <p:spPr>
          <a:xfrm>
            <a:off x="213645" y="0"/>
            <a:ext cx="8673982"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12" name="スライド番号プレースホルダー 11"/>
          <p:cNvSpPr>
            <a:spLocks noGrp="1"/>
          </p:cNvSpPr>
          <p:nvPr>
            <p:ph type="sldNum" sz="quarter" idx="4"/>
          </p:nvPr>
        </p:nvSpPr>
        <p:spPr>
          <a:xfrm>
            <a:off x="196552" y="6492875"/>
            <a:ext cx="444383" cy="365125"/>
          </a:xfrm>
          <a:prstGeom prst="rect">
            <a:avLst/>
          </a:prstGeom>
        </p:spPr>
        <p:txBody>
          <a:bodyPr vert="horz" lIns="91440" tIns="45720" rIns="91440" bIns="45720" rtlCol="0" anchor="ctr"/>
          <a:lstStyle>
            <a:lvl1pPr algn="l">
              <a:defRPr sz="1100">
                <a:solidFill>
                  <a:srgbClr val="575757"/>
                </a:solidFill>
                <a:latin typeface="Arial" panose="020B0604020202020204" pitchFamily="34" charset="0"/>
                <a:cs typeface="Arial" panose="020B0604020202020204" pitchFamily="34" charset="0"/>
              </a:defRPr>
            </a:lvl1pPr>
          </a:lstStyle>
          <a:p>
            <a:fld id="{3EF19931-2B95-4723-93B8-FBD3F52931CC}" type="slidenum">
              <a:rPr lang="ja-JP" altLang="en-US" smtClean="0"/>
              <a:pPr/>
              <a:t>‹#›</a:t>
            </a:fld>
            <a:endParaRPr lang="ja-JP" altLang="en-US" dirty="0"/>
          </a:p>
        </p:txBody>
      </p:sp>
      <p:sp>
        <p:nvSpPr>
          <p:cNvPr id="14" name="テキスト ボックス 13"/>
          <p:cNvSpPr txBox="1"/>
          <p:nvPr userDrawn="1"/>
        </p:nvSpPr>
        <p:spPr>
          <a:xfrm>
            <a:off x="640933" y="6543411"/>
            <a:ext cx="5024927"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srgbClr val="575757"/>
                </a:solidFill>
              </a:rPr>
              <a:t>Copyright © 2017 Kaspersky Lab. All rights reserved.</a:t>
            </a:r>
          </a:p>
        </p:txBody>
      </p:sp>
      <p:pic>
        <p:nvPicPr>
          <p:cNvPr id="2" name="図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1642" y="6468252"/>
            <a:ext cx="1183789" cy="389748"/>
          </a:xfrm>
          <a:prstGeom prst="rect">
            <a:avLst/>
          </a:prstGeom>
        </p:spPr>
      </p:pic>
    </p:spTree>
    <p:extLst>
      <p:ext uri="{BB962C8B-B14F-4D97-AF65-F5344CB8AC3E}">
        <p14:creationId xmlns:p14="http://schemas.microsoft.com/office/powerpoint/2010/main" val="4026848301"/>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68" r:id="rId3"/>
  </p:sldLayoutIdLst>
  <p:timing>
    <p:tnLst>
      <p:par>
        <p:cTn id="1" dur="indefinite" restart="never" nodeType="tmRoot"/>
      </p:par>
    </p:tnLst>
  </p:timing>
  <p:hf hdr="0" ftr="0" dt="0"/>
  <p:txStyles>
    <p:title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テキスト ボックス 6"/>
          <p:cNvSpPr txBox="1"/>
          <p:nvPr userDrawn="1"/>
        </p:nvSpPr>
        <p:spPr>
          <a:xfrm>
            <a:off x="0" y="2008279"/>
            <a:ext cx="5546221" cy="1107996"/>
          </a:xfrm>
          <a:prstGeom prst="rect">
            <a:avLst/>
          </a:prstGeom>
          <a:noFill/>
        </p:spPr>
        <p:txBody>
          <a:bodyPr wrap="square" rtlCol="0">
            <a:spAutoFit/>
          </a:bodyPr>
          <a:lstStyle/>
          <a:p>
            <a:r>
              <a:rPr kumimoji="1" lang="en-US" altLang="ja-JP" sz="6600" dirty="0">
                <a:solidFill>
                  <a:srgbClr val="006D5C"/>
                </a:solidFill>
                <a:latin typeface="Arial" panose="020B0604020202020204" pitchFamily="34" charset="0"/>
                <a:cs typeface="Arial" panose="020B0604020202020204" pitchFamily="34" charset="0"/>
              </a:rPr>
              <a:t>THANK</a:t>
            </a:r>
            <a:r>
              <a:rPr kumimoji="1" lang="en-US" altLang="ja-JP" sz="6600" baseline="0" dirty="0">
                <a:solidFill>
                  <a:srgbClr val="006D5C"/>
                </a:solidFill>
                <a:latin typeface="Arial" panose="020B0604020202020204" pitchFamily="34" charset="0"/>
                <a:cs typeface="Arial" panose="020B0604020202020204" pitchFamily="34" charset="0"/>
              </a:rPr>
              <a:t> YOU</a:t>
            </a:r>
            <a:endParaRPr kumimoji="1" lang="ja-JP" altLang="en-US" sz="6600" dirty="0">
              <a:solidFill>
                <a:srgbClr val="006D5C"/>
              </a:solidFill>
              <a:latin typeface="Arial" panose="020B0604020202020204" pitchFamily="34" charset="0"/>
              <a:cs typeface="Arial" panose="020B0604020202020204" pitchFamily="34" charset="0"/>
            </a:endParaRPr>
          </a:p>
        </p:txBody>
      </p:sp>
      <p:sp>
        <p:nvSpPr>
          <p:cNvPr id="8" name="正方形/長方形 7"/>
          <p:cNvSpPr/>
          <p:nvPr userDrawn="1"/>
        </p:nvSpPr>
        <p:spPr>
          <a:xfrm>
            <a:off x="0" y="3119232"/>
            <a:ext cx="6956277" cy="136733"/>
          </a:xfrm>
          <a:prstGeom prst="rect">
            <a:avLst/>
          </a:prstGeom>
          <a:solidFill>
            <a:srgbClr val="006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6D5C"/>
              </a:solidFill>
            </a:endParaRPr>
          </a:p>
        </p:txBody>
      </p:sp>
      <p:pic>
        <p:nvPicPr>
          <p:cNvPr id="12" name="図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7770" y="6124570"/>
            <a:ext cx="2227661" cy="733430"/>
          </a:xfrm>
          <a:prstGeom prst="rect">
            <a:avLst/>
          </a:prstGeom>
        </p:spPr>
      </p:pic>
    </p:spTree>
    <p:extLst>
      <p:ext uri="{BB962C8B-B14F-4D97-AF65-F5344CB8AC3E}">
        <p14:creationId xmlns:p14="http://schemas.microsoft.com/office/powerpoint/2010/main" val="1495656394"/>
      </p:ext>
    </p:extLst>
  </p:cSld>
  <p:clrMap bg1="lt1" tx1="dk1" bg2="lt2" tx2="dk2" accent1="accent1" accent2="accent2" accent3="accent3" accent4="accent4" accent5="accent5" accent6="accent6" hlink="hlink" folHlink="folHlink"/>
  <p:sldLayoutIdLst>
    <p:sldLayoutId id="2147483671" r:id="rId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9.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4.JP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5.JP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2.jpeg"/><Relationship Id="rId7"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 Id="rId9"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1.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12.jpeg"/><Relationship Id="rId7" Type="http://schemas.openxmlformats.org/officeDocument/2006/relationships/image" Target="../media/image69.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74.jpe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76.jpeg"/><Relationship Id="rId5" Type="http://schemas.microsoft.com/office/2007/relationships/hdphoto" Target="../media/hdphoto1.wdp"/><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81.jpeg"/><Relationship Id="rId4" Type="http://schemas.openxmlformats.org/officeDocument/2006/relationships/image" Target="../media/image80.jpeg"/></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83.jpeg"/><Relationship Id="rId4" Type="http://schemas.openxmlformats.org/officeDocument/2006/relationships/image" Target="../media/image82.jpe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85.jpeg"/><Relationship Id="rId4" Type="http://schemas.openxmlformats.org/officeDocument/2006/relationships/image" Target="../media/image8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87.jpeg"/><Relationship Id="rId4" Type="http://schemas.openxmlformats.org/officeDocument/2006/relationships/image" Target="../media/image86.jpe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1.jpe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92.jpe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94.jpg"/><Relationship Id="rId4" Type="http://schemas.openxmlformats.org/officeDocument/2006/relationships/image" Target="../media/image93.jp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95.jpg"/></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97.jpeg"/><Relationship Id="rId4" Type="http://schemas.openxmlformats.org/officeDocument/2006/relationships/image" Target="../media/image96.jpeg"/></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98.jpeg"/></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99.jpeg"/><Relationship Id="rId4" Type="http://schemas.openxmlformats.org/officeDocument/2006/relationships/image" Target="../media/image96.jpeg"/></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00.jpeg"/></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102.jpeg"/><Relationship Id="rId4" Type="http://schemas.openxmlformats.org/officeDocument/2006/relationships/image" Target="../media/image10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104.jpeg"/><Relationship Id="rId4" Type="http://schemas.openxmlformats.org/officeDocument/2006/relationships/image" Target="../media/image103.jpeg"/></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105.jpeg"/></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image" Target="../media/image107.JPG"/><Relationship Id="rId4" Type="http://schemas.openxmlformats.org/officeDocument/2006/relationships/image" Target="../media/image106.jpeg"/></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108.jpeg"/></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110.jpeg"/><Relationship Id="rId4" Type="http://schemas.openxmlformats.org/officeDocument/2006/relationships/image" Target="../media/image109.JPG"/></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image" Target="../media/image112.JPG"/><Relationship Id="rId4" Type="http://schemas.openxmlformats.org/officeDocument/2006/relationships/image" Target="../media/image111.JPG"/></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6.xml"/><Relationship Id="rId1" Type="http://schemas.openxmlformats.org/officeDocument/2006/relationships/slideLayout" Target="../slideLayouts/slideLayout4.xml"/><Relationship Id="rId5" Type="http://schemas.openxmlformats.org/officeDocument/2006/relationships/image" Target="../media/image114.JPG"/><Relationship Id="rId4" Type="http://schemas.openxmlformats.org/officeDocument/2006/relationships/image" Target="../media/image113.JPG"/></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image" Target="../media/image116.JPG"/><Relationship Id="rId4" Type="http://schemas.openxmlformats.org/officeDocument/2006/relationships/image" Target="../media/image115.JP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3384135" y="3415372"/>
            <a:ext cx="5759865" cy="535863"/>
          </a:xfrm>
        </p:spPr>
        <p:txBody>
          <a:bodyPr/>
          <a:lstStyle/>
          <a:p>
            <a:r>
              <a:rPr kumimoji="1" lang="ja-JP" altLang="en-US" dirty="0"/>
              <a:t>セキュリティとモラル</a:t>
            </a:r>
          </a:p>
        </p:txBody>
      </p:sp>
      <p:pic>
        <p:nvPicPr>
          <p:cNvPr id="4" name="図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567" t="9760" r="34865" b="3994"/>
          <a:stretch/>
        </p:blipFill>
        <p:spPr>
          <a:xfrm>
            <a:off x="145681" y="3549074"/>
            <a:ext cx="2866032" cy="2923026"/>
          </a:xfrm>
          <a:prstGeom prst="rect">
            <a:avLst/>
          </a:prstGeom>
        </p:spPr>
      </p:pic>
      <p:sp>
        <p:nvSpPr>
          <p:cNvPr id="6" name="サブタイトル 7"/>
          <p:cNvSpPr txBox="1">
            <a:spLocks/>
          </p:cNvSpPr>
          <p:nvPr/>
        </p:nvSpPr>
        <p:spPr>
          <a:xfrm>
            <a:off x="2639291" y="3089354"/>
            <a:ext cx="6504709" cy="472155"/>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kumimoji="1" sz="2400"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800" dirty="0"/>
              <a:t>セキュリティとモラルのガイドブック［</a:t>
            </a:r>
            <a:r>
              <a:rPr lang="en-US" altLang="ja-JP" sz="1800" dirty="0" smtClean="0"/>
              <a:t>2018</a:t>
            </a:r>
            <a:r>
              <a:rPr lang="ja-JP" altLang="en-US" sz="1800" dirty="0" smtClean="0"/>
              <a:t>］</a:t>
            </a:r>
            <a:r>
              <a:rPr lang="ja-JP" altLang="en-US" sz="1800" dirty="0"/>
              <a:t>で学ぶ</a:t>
            </a:r>
          </a:p>
        </p:txBody>
      </p:sp>
      <p:sp>
        <p:nvSpPr>
          <p:cNvPr id="5" name="タイトル 6"/>
          <p:cNvSpPr txBox="1">
            <a:spLocks/>
          </p:cNvSpPr>
          <p:nvPr/>
        </p:nvSpPr>
        <p:spPr>
          <a:xfrm>
            <a:off x="7924803" y="3958523"/>
            <a:ext cx="1219200" cy="267931"/>
          </a:xfrm>
          <a:prstGeom prst="rect">
            <a:avLst/>
          </a:prstGeom>
        </p:spPr>
        <p:txBody>
          <a:bodyPr/>
          <a:lstStyle>
            <a:lvl1pPr algn="r" defTabSz="914400" rtl="0" eaLnBrk="1" latinLnBrk="0" hangingPunct="1">
              <a:spcBef>
                <a:spcPct val="0"/>
              </a:spcBef>
              <a:buNone/>
              <a:defRPr kumimoji="1" sz="3200" b="1"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sz="1600" dirty="0" smtClean="0"/>
              <a:t>Ver1.0</a:t>
            </a:r>
            <a:endParaRPr lang="ja-JP" altLang="en-US" sz="1600" dirty="0"/>
          </a:p>
        </p:txBody>
      </p:sp>
    </p:spTree>
    <p:extLst>
      <p:ext uri="{BB962C8B-B14F-4D97-AF65-F5344CB8AC3E}">
        <p14:creationId xmlns:p14="http://schemas.microsoft.com/office/powerpoint/2010/main" val="3838059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887626" cy="727364"/>
          </a:xfrm>
        </p:spPr>
        <p:txBody>
          <a:bodyPr>
            <a:normAutofit/>
          </a:bodyPr>
          <a:lstStyle/>
          <a:p>
            <a:r>
              <a:rPr lang="en-US" altLang="ja-JP" dirty="0" smtClean="0">
                <a:solidFill>
                  <a:srgbClr val="FF0000"/>
                </a:solidFill>
                <a:latin typeface="Arial" panose="020B0604020202020204" pitchFamily="34" charset="0"/>
                <a:cs typeface="Arial" panose="020B0604020202020204" pitchFamily="34" charset="0"/>
              </a:rPr>
              <a:t>4.</a:t>
            </a:r>
            <a:r>
              <a:rPr lang="ja-JP" altLang="en-US" dirty="0">
                <a:solidFill>
                  <a:srgbClr val="FF0000"/>
                </a:solidFill>
                <a:latin typeface="Arial" panose="020B0604020202020204" pitchFamily="34" charset="0"/>
                <a:cs typeface="Arial" panose="020B0604020202020204" pitchFamily="34" charset="0"/>
              </a:rPr>
              <a:t> </a:t>
            </a:r>
            <a:r>
              <a:rPr lang="en-US" altLang="ja-JP" dirty="0">
                <a:solidFill>
                  <a:srgbClr val="FF0000"/>
                </a:solidFill>
                <a:latin typeface="Arial" panose="020B0604020202020204" pitchFamily="34" charset="0"/>
                <a:cs typeface="Arial" panose="020B0604020202020204" pitchFamily="34" charset="0"/>
              </a:rPr>
              <a:t>LINE</a:t>
            </a:r>
            <a:r>
              <a:rPr lang="ja-JP" altLang="en-US" dirty="0">
                <a:solidFill>
                  <a:srgbClr val="FF0000"/>
                </a:solidFill>
                <a:latin typeface="Arial" panose="020B0604020202020204" pitchFamily="34" charset="0"/>
                <a:cs typeface="Arial" panose="020B0604020202020204" pitchFamily="34" charset="0"/>
              </a:rPr>
              <a:t>で絶対押さえて</a:t>
            </a:r>
            <a:r>
              <a:rPr lang="ja-JP" altLang="en-US" dirty="0" smtClean="0">
                <a:solidFill>
                  <a:srgbClr val="FF0000"/>
                </a:solidFill>
                <a:latin typeface="Arial" panose="020B0604020202020204" pitchFamily="34" charset="0"/>
                <a:cs typeface="Arial" panose="020B0604020202020204" pitchFamily="34" charset="0"/>
              </a:rPr>
              <a:t>おきたい基本</a:t>
            </a:r>
            <a:r>
              <a:rPr lang="ja-JP" altLang="en-US" dirty="0">
                <a:solidFill>
                  <a:srgbClr val="FF0000"/>
                </a:solidFill>
                <a:latin typeface="Arial" panose="020B0604020202020204" pitchFamily="34" charset="0"/>
                <a:cs typeface="Arial" panose="020B0604020202020204" pitchFamily="34" charset="0"/>
              </a:rPr>
              <a:t>設定</a:t>
            </a:r>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pic>
        <p:nvPicPr>
          <p:cNvPr id="5" name="図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4817" y="884048"/>
            <a:ext cx="2128480" cy="2026356"/>
          </a:xfrm>
          <a:prstGeom prst="rect">
            <a:avLst/>
          </a:prstGeom>
        </p:spPr>
      </p:pic>
      <p:sp>
        <p:nvSpPr>
          <p:cNvPr id="7" name="タイトル 8"/>
          <p:cNvSpPr txBox="1">
            <a:spLocks/>
          </p:cNvSpPr>
          <p:nvPr/>
        </p:nvSpPr>
        <p:spPr>
          <a:xfrm>
            <a:off x="256374" y="1454728"/>
            <a:ext cx="8887626" cy="356804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smtClean="0">
                <a:solidFill>
                  <a:schemeClr val="tx1"/>
                </a:solidFill>
              </a:rPr>
              <a:t>迷惑メッセージ</a:t>
            </a:r>
            <a:endParaRPr lang="en-US" altLang="ja-JP" sz="4400" dirty="0" smtClean="0">
              <a:solidFill>
                <a:schemeClr val="tx1"/>
              </a:solidFill>
            </a:endParaRPr>
          </a:p>
          <a:p>
            <a:r>
              <a:rPr lang="ja-JP" altLang="en-US" sz="4400" dirty="0" smtClean="0">
                <a:solidFill>
                  <a:schemeClr val="tx1"/>
                </a:solidFill>
              </a:rPr>
              <a:t>ストーカー</a:t>
            </a:r>
            <a:r>
              <a:rPr lang="ja-JP" altLang="en-US" sz="4400" dirty="0">
                <a:solidFill>
                  <a:schemeClr val="tx1"/>
                </a:solidFill>
              </a:rPr>
              <a:t>や</a:t>
            </a:r>
            <a:endParaRPr lang="en-US" altLang="ja-JP" sz="4400" dirty="0">
              <a:solidFill>
                <a:schemeClr val="tx1"/>
              </a:solidFill>
            </a:endParaRPr>
          </a:p>
          <a:p>
            <a:r>
              <a:rPr lang="ja-JP" altLang="en-US" sz="4400" dirty="0">
                <a:solidFill>
                  <a:schemeClr val="tx1"/>
                </a:solidFill>
              </a:rPr>
              <a:t>　　</a:t>
            </a:r>
            <a:r>
              <a:rPr lang="ja-JP" altLang="en-US" sz="4400" dirty="0" smtClean="0">
                <a:solidFill>
                  <a:schemeClr val="tx1"/>
                </a:solidFill>
              </a:rPr>
              <a:t>嫌がらせなど様々</a:t>
            </a:r>
            <a:r>
              <a:rPr lang="ja-JP" altLang="en-US" sz="4400" dirty="0">
                <a:solidFill>
                  <a:schemeClr val="tx1"/>
                </a:solidFill>
              </a:rPr>
              <a:t>な</a:t>
            </a:r>
            <a:endParaRPr lang="en-US" altLang="ja-JP" sz="4400" dirty="0">
              <a:solidFill>
                <a:schemeClr val="tx1"/>
              </a:solidFill>
            </a:endParaRPr>
          </a:p>
          <a:p>
            <a:r>
              <a:rPr lang="ja-JP" altLang="en-US" sz="4400" dirty="0">
                <a:solidFill>
                  <a:schemeClr val="tx1"/>
                </a:solidFill>
              </a:rPr>
              <a:t>　　　　犯罪被害に発展する事も</a:t>
            </a:r>
          </a:p>
        </p:txBody>
      </p:sp>
      <p:pic>
        <p:nvPicPr>
          <p:cNvPr id="8" name="図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307" y="4314504"/>
            <a:ext cx="1109928" cy="2081115"/>
          </a:xfrm>
          <a:prstGeom prst="rect">
            <a:avLst/>
          </a:prstGeom>
        </p:spPr>
      </p:pic>
      <p:sp>
        <p:nvSpPr>
          <p:cNvPr id="9" name="スライド番号プレースホルダー 2"/>
          <p:cNvSpPr>
            <a:spLocks noGrp="1"/>
          </p:cNvSpPr>
          <p:nvPr>
            <p:ph type="sldNum" sz="quarter" idx="14"/>
          </p:nvPr>
        </p:nvSpPr>
        <p:spPr>
          <a:xfrm>
            <a:off x="196552" y="6492875"/>
            <a:ext cx="444383" cy="365125"/>
          </a:xfrm>
        </p:spPr>
        <p:txBody>
          <a:bodyPr/>
          <a:lstStyle/>
          <a:p>
            <a:r>
              <a:rPr lang="en-US" altLang="ja-JP" dirty="0"/>
              <a:t>16</a:t>
            </a:r>
            <a:endParaRPr lang="ja-JP" altLang="en-US" dirty="0"/>
          </a:p>
        </p:txBody>
      </p:sp>
      <p:cxnSp>
        <p:nvCxnSpPr>
          <p:cNvPr id="10" name="直線コネクタ 9"/>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047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p:nvPr/>
        </p:nvPicPr>
        <p:blipFill rotWithShape="1">
          <a:blip r:embed="rId3" cstate="print">
            <a:extLst>
              <a:ext uri="{28A0092B-C50C-407E-A947-70E740481C1C}">
                <a14:useLocalDpi xmlns:a14="http://schemas.microsoft.com/office/drawing/2010/main" val="0"/>
              </a:ext>
            </a:extLst>
          </a:blip>
          <a:srcRect l="8770" t="6587" r="9008" b="3221"/>
          <a:stretch/>
        </p:blipFill>
        <p:spPr bwMode="auto">
          <a:xfrm>
            <a:off x="3159050" y="1938116"/>
            <a:ext cx="2645398" cy="386956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7" name="図 16"/>
          <p:cNvPicPr/>
          <p:nvPr/>
        </p:nvPicPr>
        <p:blipFill rotWithShape="1">
          <a:blip r:embed="rId4" cstate="print">
            <a:extLst>
              <a:ext uri="{28A0092B-C50C-407E-A947-70E740481C1C}">
                <a14:useLocalDpi xmlns:a14="http://schemas.microsoft.com/office/drawing/2010/main" val="0"/>
              </a:ext>
            </a:extLst>
          </a:blip>
          <a:srcRect l="7948" t="53692" r="8171" b="3004"/>
          <a:stretch/>
        </p:blipFill>
        <p:spPr bwMode="auto">
          <a:xfrm>
            <a:off x="160724" y="4393466"/>
            <a:ext cx="2716991" cy="1870559"/>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grpSp>
        <p:nvGrpSpPr>
          <p:cNvPr id="14" name="グループ化 13"/>
          <p:cNvGrpSpPr/>
          <p:nvPr/>
        </p:nvGrpSpPr>
        <p:grpSpPr>
          <a:xfrm>
            <a:off x="160724" y="1938737"/>
            <a:ext cx="2716991" cy="1970957"/>
            <a:chOff x="0" y="261180"/>
            <a:chExt cx="3007363" cy="2263480"/>
          </a:xfrm>
        </p:grpSpPr>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t="4892" r="4" b="52707"/>
            <a:stretch/>
          </p:blipFill>
          <p:spPr>
            <a:xfrm>
              <a:off x="0" y="261180"/>
              <a:ext cx="3007363" cy="2263480"/>
            </a:xfrm>
            <a:prstGeom prst="rect">
              <a:avLst/>
            </a:prstGeom>
            <a:ln>
              <a:solidFill>
                <a:schemeClr val="tx1"/>
              </a:solidFill>
            </a:ln>
          </p:spPr>
        </p:pic>
        <p:sp>
          <p:nvSpPr>
            <p:cNvPr id="16" name="正方形/長方形 15"/>
            <p:cNvSpPr/>
            <p:nvPr/>
          </p:nvSpPr>
          <p:spPr>
            <a:xfrm>
              <a:off x="2340725" y="364007"/>
              <a:ext cx="29210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grpSp>
      <p:sp>
        <p:nvSpPr>
          <p:cNvPr id="2" name="タイトル 1"/>
          <p:cNvSpPr>
            <a:spLocks noGrp="1"/>
          </p:cNvSpPr>
          <p:nvPr>
            <p:ph type="title"/>
          </p:nvPr>
        </p:nvSpPr>
        <p:spPr>
          <a:xfrm>
            <a:off x="484976" y="0"/>
            <a:ext cx="8659024" cy="727364"/>
          </a:xfrm>
        </p:spPr>
        <p:txBody>
          <a:bodyPr>
            <a:normAutofit/>
          </a:bodyPr>
          <a:lstStyle/>
          <a:p>
            <a:r>
              <a:rPr lang="en-US" altLang="ja-JP" dirty="0" smtClean="0">
                <a:latin typeface="Arial" panose="020B0604020202020204" pitchFamily="34" charset="0"/>
                <a:cs typeface="Arial" panose="020B0604020202020204" pitchFamily="34" charset="0"/>
              </a:rPr>
              <a:t>4.</a:t>
            </a:r>
            <a:r>
              <a:rPr lang="en-US" altLang="ja-JP" dirty="0">
                <a:latin typeface="Arial" panose="020B0604020202020204" pitchFamily="34" charset="0"/>
                <a:cs typeface="Arial" panose="020B0604020202020204" pitchFamily="34" charset="0"/>
              </a:rPr>
              <a:t> LINE</a:t>
            </a:r>
            <a:r>
              <a:rPr lang="ja-JP" altLang="en-US" dirty="0">
                <a:latin typeface="Arial" panose="020B0604020202020204" pitchFamily="34" charset="0"/>
                <a:cs typeface="Arial" panose="020B0604020202020204" pitchFamily="34" charset="0"/>
              </a:rPr>
              <a:t>で絶対押さえておきたい基本</a:t>
            </a:r>
            <a:r>
              <a:rPr lang="ja-JP" altLang="en-US" dirty="0" smtClean="0">
                <a:latin typeface="Arial" panose="020B0604020202020204" pitchFamily="34" charset="0"/>
                <a:cs typeface="Arial" panose="020B0604020202020204" pitchFamily="34" charset="0"/>
              </a:rPr>
              <a:t>設定</a:t>
            </a:r>
            <a:endParaRPr lang="ja-JP" altLang="en-US" dirty="0">
              <a:latin typeface="Arial" panose="020B0604020202020204" pitchFamily="34" charset="0"/>
              <a:cs typeface="Arial" panose="020B0604020202020204" pitchFamily="34" charset="0"/>
            </a:endParaRPr>
          </a:p>
        </p:txBody>
      </p:sp>
      <p:pic>
        <p:nvPicPr>
          <p:cNvPr id="12" name="図 11"/>
          <p:cNvPicPr>
            <a:picLocks noChangeAspect="1"/>
          </p:cNvPicPr>
          <p:nvPr/>
        </p:nvPicPr>
        <p:blipFill rotWithShape="1">
          <a:blip r:embed="rId6"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5" name="タイトル 8"/>
          <p:cNvSpPr txBox="1">
            <a:spLocks/>
          </p:cNvSpPr>
          <p:nvPr/>
        </p:nvSpPr>
        <p:spPr>
          <a:xfrm>
            <a:off x="0" y="392106"/>
            <a:ext cx="9062915" cy="120560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en-US" altLang="ja-JP" dirty="0">
              <a:solidFill>
                <a:schemeClr val="tx1"/>
              </a:solidFill>
            </a:endParaRPr>
          </a:p>
          <a:p>
            <a:pPr algn="ctr"/>
            <a:r>
              <a:rPr lang="en-US" altLang="ja-JP" dirty="0">
                <a:solidFill>
                  <a:schemeClr val="tx1"/>
                </a:solidFill>
              </a:rPr>
              <a:t>LINE </a:t>
            </a:r>
            <a:r>
              <a:rPr lang="ja-JP" altLang="en-US" dirty="0">
                <a:solidFill>
                  <a:schemeClr val="tx1"/>
                </a:solidFill>
              </a:rPr>
              <a:t>友達自動追加をオフに</a:t>
            </a:r>
            <a:endParaRPr lang="ja-JP" altLang="en-US" sz="2800" dirty="0">
              <a:solidFill>
                <a:schemeClr val="tx1"/>
              </a:solidFill>
            </a:endParaRPr>
          </a:p>
        </p:txBody>
      </p:sp>
      <p:sp>
        <p:nvSpPr>
          <p:cNvPr id="9" name="円/楕円 8"/>
          <p:cNvSpPr/>
          <p:nvPr/>
        </p:nvSpPr>
        <p:spPr>
          <a:xfrm>
            <a:off x="1284905" y="1932972"/>
            <a:ext cx="468630" cy="4686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 name="角丸四角形 7"/>
          <p:cNvSpPr/>
          <p:nvPr/>
        </p:nvSpPr>
        <p:spPr>
          <a:xfrm>
            <a:off x="133357" y="5725937"/>
            <a:ext cx="2771724" cy="2698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3061248" y="2630901"/>
            <a:ext cx="2743200" cy="3892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5987981" y="1932971"/>
            <a:ext cx="3139937" cy="3244509"/>
            <a:chOff x="0" y="0"/>
            <a:chExt cx="2154804" cy="2226365"/>
          </a:xfrm>
        </p:grpSpPr>
        <p:pic>
          <p:nvPicPr>
            <p:cNvPr id="20" name="図 19"/>
            <p:cNvPicPr>
              <a:picLocks noChangeAspect="1"/>
            </p:cNvPicPr>
            <p:nvPr/>
          </p:nvPicPr>
          <p:blipFill rotWithShape="1">
            <a:blip r:embed="rId7" cstate="print">
              <a:extLst>
                <a:ext uri="{28A0092B-C50C-407E-A947-70E740481C1C}">
                  <a14:useLocalDpi xmlns:a14="http://schemas.microsoft.com/office/drawing/2010/main" val="0"/>
                </a:ext>
              </a:extLst>
            </a:blip>
            <a:srcRect l="8726" t="7710" r="8826" b="23574"/>
            <a:stretch/>
          </p:blipFill>
          <p:spPr bwMode="auto">
            <a:xfrm>
              <a:off x="79513" y="0"/>
              <a:ext cx="2003729" cy="222636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21" name="角丸四角形 20"/>
            <p:cNvSpPr/>
            <p:nvPr/>
          </p:nvSpPr>
          <p:spPr>
            <a:xfrm>
              <a:off x="0" y="485030"/>
              <a:ext cx="2154804" cy="2385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角丸四角形 21"/>
            <p:cNvSpPr/>
            <p:nvPr/>
          </p:nvSpPr>
          <p:spPr>
            <a:xfrm>
              <a:off x="0" y="1566407"/>
              <a:ext cx="2154804" cy="2385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3" name="サブタイトル 2"/>
          <p:cNvSpPr txBox="1">
            <a:spLocks/>
          </p:cNvSpPr>
          <p:nvPr/>
        </p:nvSpPr>
        <p:spPr>
          <a:xfrm>
            <a:off x="4706395" y="6189246"/>
            <a:ext cx="2563171"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LINE  </a:t>
            </a:r>
            <a:r>
              <a:rPr lang="en-US" altLang="ja-JP" sz="1100" dirty="0" err="1">
                <a:latin typeface="メイリオ" panose="020B0604030504040204" pitchFamily="50" charset="-128"/>
                <a:ea typeface="メイリオ" panose="020B0604030504040204" pitchFamily="50" charset="-128"/>
              </a:rPr>
              <a:t>LINE</a:t>
            </a:r>
            <a:r>
              <a:rPr lang="en-US" altLang="ja-JP" sz="1100" dirty="0">
                <a:latin typeface="メイリオ" panose="020B0604030504040204" pitchFamily="50" charset="-128"/>
                <a:ea typeface="メイリオ" panose="020B0604030504040204" pitchFamily="50" charset="-128"/>
              </a:rPr>
              <a:t> Corporation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(C)</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スライド番号プレースホルダー 2"/>
          <p:cNvSpPr>
            <a:spLocks noGrp="1"/>
          </p:cNvSpPr>
          <p:nvPr>
            <p:ph type="sldNum" sz="quarter" idx="14"/>
          </p:nvPr>
        </p:nvSpPr>
        <p:spPr>
          <a:xfrm>
            <a:off x="196552" y="6492875"/>
            <a:ext cx="444383" cy="365125"/>
          </a:xfrm>
        </p:spPr>
        <p:txBody>
          <a:bodyPr/>
          <a:lstStyle/>
          <a:p>
            <a:r>
              <a:rPr lang="en-US" altLang="ja-JP" dirty="0"/>
              <a:t>18</a:t>
            </a:r>
            <a:endParaRPr lang="ja-JP" altLang="en-US" dirty="0"/>
          </a:p>
        </p:txBody>
      </p:sp>
      <p:cxnSp>
        <p:nvCxnSpPr>
          <p:cNvPr id="25" name="直線コネクタ 24"/>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165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76" y="0"/>
            <a:ext cx="8659024" cy="727364"/>
          </a:xfrm>
        </p:spPr>
        <p:txBody>
          <a:bodyPr>
            <a:normAutofit/>
          </a:bodyPr>
          <a:lstStyle/>
          <a:p>
            <a:r>
              <a:rPr lang="en-US" altLang="ja-JP" dirty="0">
                <a:latin typeface="Arial" panose="020B0604020202020204" pitchFamily="34" charset="0"/>
                <a:cs typeface="Arial" panose="020B0604020202020204" pitchFamily="34" charset="0"/>
              </a:rPr>
              <a:t>4. LINE</a:t>
            </a:r>
            <a:r>
              <a:rPr lang="ja-JP" altLang="en-US" dirty="0">
                <a:latin typeface="Arial" panose="020B0604020202020204" pitchFamily="34" charset="0"/>
                <a:cs typeface="Arial" panose="020B0604020202020204" pitchFamily="34" charset="0"/>
              </a:rPr>
              <a:t>で絶対押さえておきたい基本設定</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5" name="タイトル 8"/>
          <p:cNvSpPr txBox="1">
            <a:spLocks/>
          </p:cNvSpPr>
          <p:nvPr/>
        </p:nvSpPr>
        <p:spPr>
          <a:xfrm>
            <a:off x="0" y="392106"/>
            <a:ext cx="9062915" cy="120560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en-US" altLang="ja-JP" dirty="0">
              <a:solidFill>
                <a:schemeClr val="tx1"/>
              </a:solidFill>
            </a:endParaRPr>
          </a:p>
          <a:p>
            <a:pPr algn="ctr"/>
            <a:r>
              <a:rPr lang="en-US" altLang="ja-JP" dirty="0">
                <a:solidFill>
                  <a:schemeClr val="tx1"/>
                </a:solidFill>
              </a:rPr>
              <a:t>LINE ID</a:t>
            </a:r>
            <a:r>
              <a:rPr lang="ja-JP" altLang="en-US" dirty="0">
                <a:solidFill>
                  <a:schemeClr val="tx1"/>
                </a:solidFill>
              </a:rPr>
              <a:t>検索をオフに</a:t>
            </a:r>
            <a:endParaRPr lang="ja-JP" altLang="en-US" sz="2800" dirty="0">
              <a:solidFill>
                <a:schemeClr val="tx1"/>
              </a:solidFill>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62" y="1915194"/>
            <a:ext cx="2298252" cy="4093362"/>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8575" y="1932972"/>
            <a:ext cx="2278290" cy="4057807"/>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169" y="1915194"/>
            <a:ext cx="2173600" cy="3871346"/>
          </a:xfrm>
          <a:prstGeom prst="rect">
            <a:avLst/>
          </a:prstGeom>
        </p:spPr>
      </p:pic>
      <p:sp>
        <p:nvSpPr>
          <p:cNvPr id="9" name="円/楕円 8"/>
          <p:cNvSpPr/>
          <p:nvPr/>
        </p:nvSpPr>
        <p:spPr>
          <a:xfrm>
            <a:off x="1545654" y="2017086"/>
            <a:ext cx="468630" cy="4686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 name="角丸四角形 7"/>
          <p:cNvSpPr/>
          <p:nvPr/>
        </p:nvSpPr>
        <p:spPr>
          <a:xfrm>
            <a:off x="3558746" y="2485716"/>
            <a:ext cx="2545492" cy="28219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2345349" y="5434168"/>
            <a:ext cx="468630" cy="4686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角丸四角形 12"/>
          <p:cNvSpPr/>
          <p:nvPr/>
        </p:nvSpPr>
        <p:spPr>
          <a:xfrm>
            <a:off x="8353168" y="4936472"/>
            <a:ext cx="543697" cy="29043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サブタイトル 2"/>
          <p:cNvSpPr txBox="1">
            <a:spLocks/>
          </p:cNvSpPr>
          <p:nvPr/>
        </p:nvSpPr>
        <p:spPr>
          <a:xfrm>
            <a:off x="3148311" y="6221771"/>
            <a:ext cx="2563171"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LINE  </a:t>
            </a:r>
            <a:r>
              <a:rPr lang="en-US" altLang="ja-JP" sz="1100" dirty="0" err="1">
                <a:latin typeface="メイリオ" panose="020B0604030504040204" pitchFamily="50" charset="-128"/>
                <a:ea typeface="メイリオ" panose="020B0604030504040204" pitchFamily="50" charset="-128"/>
              </a:rPr>
              <a:t>LINE</a:t>
            </a:r>
            <a:r>
              <a:rPr lang="en-US" altLang="ja-JP" sz="1100" dirty="0">
                <a:latin typeface="メイリオ" panose="020B0604030504040204" pitchFamily="50" charset="-128"/>
                <a:ea typeface="メイリオ" panose="020B0604030504040204" pitchFamily="50" charset="-128"/>
              </a:rPr>
              <a:t> Corporation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(C)</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スライド番号プレースホルダー 2"/>
          <p:cNvSpPr>
            <a:spLocks noGrp="1"/>
          </p:cNvSpPr>
          <p:nvPr>
            <p:ph type="sldNum" sz="quarter" idx="14"/>
          </p:nvPr>
        </p:nvSpPr>
        <p:spPr>
          <a:xfrm>
            <a:off x="196552" y="6492875"/>
            <a:ext cx="444383" cy="365125"/>
          </a:xfrm>
        </p:spPr>
        <p:txBody>
          <a:bodyPr/>
          <a:lstStyle/>
          <a:p>
            <a:r>
              <a:rPr lang="en-US" altLang="ja-JP" dirty="0"/>
              <a:t>17</a:t>
            </a:r>
            <a:endParaRPr lang="ja-JP" altLang="en-US" dirty="0"/>
          </a:p>
        </p:txBody>
      </p:sp>
      <p:cxnSp>
        <p:nvCxnSpPr>
          <p:cNvPr id="16" name="直線コネクタ 15"/>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260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76" y="0"/>
            <a:ext cx="8659024" cy="727364"/>
          </a:xfrm>
        </p:spPr>
        <p:txBody>
          <a:bodyPr>
            <a:normAutofit/>
          </a:bodyPr>
          <a:lstStyle/>
          <a:p>
            <a:r>
              <a:rPr lang="en-US" altLang="ja-JP" dirty="0">
                <a:latin typeface="Arial" panose="020B0604020202020204" pitchFamily="34" charset="0"/>
                <a:cs typeface="Arial" panose="020B0604020202020204" pitchFamily="34" charset="0"/>
              </a:rPr>
              <a:t>4. LINE</a:t>
            </a:r>
            <a:r>
              <a:rPr lang="ja-JP" altLang="en-US" dirty="0">
                <a:latin typeface="Arial" panose="020B0604020202020204" pitchFamily="34" charset="0"/>
                <a:cs typeface="Arial" panose="020B0604020202020204" pitchFamily="34" charset="0"/>
              </a:rPr>
              <a:t>で絶対押さえておきたい基本設定</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5" name="タイトル 8"/>
          <p:cNvSpPr txBox="1">
            <a:spLocks/>
          </p:cNvSpPr>
          <p:nvPr/>
        </p:nvSpPr>
        <p:spPr>
          <a:xfrm>
            <a:off x="0" y="392106"/>
            <a:ext cx="9062915" cy="120560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en-US" altLang="ja-JP" dirty="0">
              <a:solidFill>
                <a:schemeClr val="tx1"/>
              </a:solidFill>
            </a:endParaRPr>
          </a:p>
          <a:p>
            <a:pPr algn="ctr"/>
            <a:r>
              <a:rPr lang="en-US" altLang="ja-JP" dirty="0">
                <a:solidFill>
                  <a:schemeClr val="tx1"/>
                </a:solidFill>
              </a:rPr>
              <a:t>LINE </a:t>
            </a:r>
            <a:r>
              <a:rPr lang="ja-JP" altLang="en-US" dirty="0" smtClean="0">
                <a:solidFill>
                  <a:schemeClr val="tx1"/>
                </a:solidFill>
              </a:rPr>
              <a:t>メッセージ受信拒否をオンに</a:t>
            </a:r>
            <a:endParaRPr lang="ja-JP" altLang="en-US" sz="2800" dirty="0">
              <a:solidFill>
                <a:schemeClr val="tx1"/>
              </a:solidFill>
            </a:endParaRPr>
          </a:p>
        </p:txBody>
      </p:sp>
      <p:sp>
        <p:nvSpPr>
          <p:cNvPr id="14" name="サブタイトル 2"/>
          <p:cNvSpPr txBox="1">
            <a:spLocks/>
          </p:cNvSpPr>
          <p:nvPr/>
        </p:nvSpPr>
        <p:spPr>
          <a:xfrm>
            <a:off x="3074569" y="6356743"/>
            <a:ext cx="2563171"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LINE  </a:t>
            </a:r>
            <a:r>
              <a:rPr lang="en-US" altLang="ja-JP" sz="1100" dirty="0" err="1">
                <a:latin typeface="メイリオ" panose="020B0604030504040204" pitchFamily="50" charset="-128"/>
                <a:ea typeface="メイリオ" panose="020B0604030504040204" pitchFamily="50" charset="-128"/>
              </a:rPr>
              <a:t>LINE</a:t>
            </a:r>
            <a:r>
              <a:rPr lang="en-US" altLang="ja-JP" sz="1100" dirty="0">
                <a:latin typeface="メイリオ" panose="020B0604030504040204" pitchFamily="50" charset="-128"/>
                <a:ea typeface="メイリオ" panose="020B0604030504040204" pitchFamily="50" charset="-128"/>
              </a:rPr>
              <a:t> Corporation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(C)</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スライド番号プレースホルダー 2"/>
          <p:cNvSpPr>
            <a:spLocks noGrp="1"/>
          </p:cNvSpPr>
          <p:nvPr>
            <p:ph type="sldNum" sz="quarter" idx="14"/>
          </p:nvPr>
        </p:nvSpPr>
        <p:spPr>
          <a:xfrm>
            <a:off x="196552" y="6492875"/>
            <a:ext cx="444383" cy="365125"/>
          </a:xfrm>
        </p:spPr>
        <p:txBody>
          <a:bodyPr/>
          <a:lstStyle/>
          <a:p>
            <a:r>
              <a:rPr lang="en-US" altLang="ja-JP" dirty="0"/>
              <a:t>17</a:t>
            </a:r>
            <a:endParaRPr lang="ja-JP" altLang="en-US" dirty="0"/>
          </a:p>
        </p:txBody>
      </p:sp>
      <p:cxnSp>
        <p:nvCxnSpPr>
          <p:cNvPr id="16" name="直線コネクタ 15"/>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877" y="1683631"/>
            <a:ext cx="2577004" cy="4594101"/>
          </a:xfrm>
          <a:prstGeom prst="rect">
            <a:avLst/>
          </a:prstGeom>
        </p:spPr>
      </p:pic>
      <p:sp>
        <p:nvSpPr>
          <p:cNvPr id="22" name="角丸四角形 21"/>
          <p:cNvSpPr/>
          <p:nvPr/>
        </p:nvSpPr>
        <p:spPr>
          <a:xfrm>
            <a:off x="1071170" y="2973924"/>
            <a:ext cx="2652418" cy="3110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4529" y="1683631"/>
            <a:ext cx="2559309" cy="4562556"/>
          </a:xfrm>
          <a:prstGeom prst="rect">
            <a:avLst/>
          </a:prstGeom>
        </p:spPr>
      </p:pic>
      <p:sp>
        <p:nvSpPr>
          <p:cNvPr id="24" name="角丸四角形 23"/>
          <p:cNvSpPr/>
          <p:nvPr/>
        </p:nvSpPr>
        <p:spPr>
          <a:xfrm>
            <a:off x="4617394" y="4804449"/>
            <a:ext cx="2652418" cy="3110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7875" y="6104030"/>
            <a:ext cx="676275" cy="557251"/>
          </a:xfrm>
          <a:prstGeom prst="rect">
            <a:avLst/>
          </a:prstGeom>
        </p:spPr>
      </p:pic>
    </p:spTree>
    <p:extLst>
      <p:ext uri="{BB962C8B-B14F-4D97-AF65-F5344CB8AC3E}">
        <p14:creationId xmlns:p14="http://schemas.microsoft.com/office/powerpoint/2010/main" val="3577486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76" y="0"/>
            <a:ext cx="8659024" cy="727364"/>
          </a:xfrm>
        </p:spPr>
        <p:txBody>
          <a:bodyPr>
            <a:normAutofit/>
          </a:bodyPr>
          <a:lstStyle/>
          <a:p>
            <a:r>
              <a:rPr lang="en-US" altLang="ja-JP" dirty="0">
                <a:latin typeface="Arial" panose="020B0604020202020204" pitchFamily="34" charset="0"/>
                <a:cs typeface="Arial" panose="020B0604020202020204" pitchFamily="34" charset="0"/>
              </a:rPr>
              <a:t>4. LINE</a:t>
            </a:r>
            <a:r>
              <a:rPr lang="ja-JP" altLang="en-US" dirty="0">
                <a:latin typeface="Arial" panose="020B0604020202020204" pitchFamily="34" charset="0"/>
                <a:cs typeface="Arial" panose="020B0604020202020204" pitchFamily="34" charset="0"/>
              </a:rPr>
              <a:t>で絶対押さえておきたい基本設定</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5" name="タイトル 8"/>
          <p:cNvSpPr txBox="1">
            <a:spLocks/>
          </p:cNvSpPr>
          <p:nvPr/>
        </p:nvSpPr>
        <p:spPr>
          <a:xfrm>
            <a:off x="0" y="392106"/>
            <a:ext cx="9062915" cy="120560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en-US" altLang="ja-JP" dirty="0">
              <a:solidFill>
                <a:schemeClr val="tx1"/>
              </a:solidFill>
            </a:endParaRPr>
          </a:p>
          <a:p>
            <a:pPr algn="ctr"/>
            <a:r>
              <a:rPr lang="en-US" altLang="ja-JP" dirty="0">
                <a:solidFill>
                  <a:schemeClr val="tx1"/>
                </a:solidFill>
              </a:rPr>
              <a:t>LINE </a:t>
            </a:r>
            <a:r>
              <a:rPr lang="ja-JP" altLang="en-US" dirty="0" smtClean="0">
                <a:solidFill>
                  <a:schemeClr val="tx1"/>
                </a:solidFill>
              </a:rPr>
              <a:t>ログイン許可をオフに</a:t>
            </a:r>
            <a:endParaRPr lang="ja-JP" altLang="en-US" sz="2800" dirty="0">
              <a:solidFill>
                <a:schemeClr val="tx1"/>
              </a:solidFill>
            </a:endParaRPr>
          </a:p>
        </p:txBody>
      </p:sp>
      <p:sp>
        <p:nvSpPr>
          <p:cNvPr id="14" name="サブタイトル 2"/>
          <p:cNvSpPr txBox="1">
            <a:spLocks/>
          </p:cNvSpPr>
          <p:nvPr/>
        </p:nvSpPr>
        <p:spPr>
          <a:xfrm>
            <a:off x="3118814" y="6357294"/>
            <a:ext cx="2563171"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LINE  </a:t>
            </a:r>
            <a:r>
              <a:rPr lang="en-US" altLang="ja-JP" sz="1100" dirty="0" err="1">
                <a:latin typeface="メイリオ" panose="020B0604030504040204" pitchFamily="50" charset="-128"/>
                <a:ea typeface="メイリオ" panose="020B0604030504040204" pitchFamily="50" charset="-128"/>
              </a:rPr>
              <a:t>LINE</a:t>
            </a:r>
            <a:r>
              <a:rPr lang="en-US" altLang="ja-JP" sz="1100" dirty="0">
                <a:latin typeface="メイリオ" panose="020B0604030504040204" pitchFamily="50" charset="-128"/>
                <a:ea typeface="メイリオ" panose="020B0604030504040204" pitchFamily="50" charset="-128"/>
              </a:rPr>
              <a:t> Corporation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(C)</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スライド番号プレースホルダー 2"/>
          <p:cNvSpPr>
            <a:spLocks noGrp="1"/>
          </p:cNvSpPr>
          <p:nvPr>
            <p:ph type="sldNum" sz="quarter" idx="14"/>
          </p:nvPr>
        </p:nvSpPr>
        <p:spPr>
          <a:xfrm>
            <a:off x="196552" y="6492875"/>
            <a:ext cx="444383" cy="365125"/>
          </a:xfrm>
        </p:spPr>
        <p:txBody>
          <a:bodyPr/>
          <a:lstStyle/>
          <a:p>
            <a:r>
              <a:rPr lang="en-US" altLang="ja-JP" dirty="0"/>
              <a:t>17</a:t>
            </a:r>
            <a:endParaRPr lang="ja-JP" altLang="en-US" dirty="0"/>
          </a:p>
        </p:txBody>
      </p:sp>
      <p:cxnSp>
        <p:nvCxnSpPr>
          <p:cNvPr id="16" name="直線コネクタ 15"/>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877" y="1683631"/>
            <a:ext cx="2577004" cy="4594101"/>
          </a:xfrm>
          <a:prstGeom prst="rect">
            <a:avLst/>
          </a:prstGeom>
        </p:spPr>
      </p:pic>
      <p:sp>
        <p:nvSpPr>
          <p:cNvPr id="18" name="角丸四角形 17"/>
          <p:cNvSpPr/>
          <p:nvPr/>
        </p:nvSpPr>
        <p:spPr>
          <a:xfrm>
            <a:off x="1071170" y="2675225"/>
            <a:ext cx="2652418" cy="3110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5"/>
          <a:stretch>
            <a:fillRect/>
          </a:stretch>
        </p:blipFill>
        <p:spPr>
          <a:xfrm>
            <a:off x="4720175" y="1642843"/>
            <a:ext cx="2448021" cy="4364160"/>
          </a:xfrm>
          <a:prstGeom prst="rect">
            <a:avLst/>
          </a:prstGeom>
        </p:spPr>
      </p:pic>
      <p:sp>
        <p:nvSpPr>
          <p:cNvPr id="20" name="角丸四角形 19"/>
          <p:cNvSpPr/>
          <p:nvPr/>
        </p:nvSpPr>
        <p:spPr>
          <a:xfrm>
            <a:off x="4617976" y="4180057"/>
            <a:ext cx="2652418" cy="3110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5103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887626" cy="727364"/>
          </a:xfrm>
        </p:spPr>
        <p:txBody>
          <a:bodyPr>
            <a:normAutofit/>
          </a:bodyPr>
          <a:lstStyle/>
          <a:p>
            <a:r>
              <a:rPr lang="en-US" altLang="ja-JP" sz="2800" dirty="0" smtClean="0">
                <a:solidFill>
                  <a:srgbClr val="FF0000"/>
                </a:solidFill>
                <a:latin typeface="Arial" panose="020B0604020202020204" pitchFamily="34" charset="0"/>
                <a:cs typeface="Arial" panose="020B0604020202020204" pitchFamily="34" charset="0"/>
              </a:rPr>
              <a:t>5.</a:t>
            </a:r>
            <a:r>
              <a:rPr lang="ja-JP" altLang="en-US" sz="2800" dirty="0">
                <a:solidFill>
                  <a:srgbClr val="FF0000"/>
                </a:solidFill>
                <a:latin typeface="Arial" panose="020B0604020202020204" pitchFamily="34" charset="0"/>
                <a:cs typeface="Arial" panose="020B0604020202020204" pitchFamily="34" charset="0"/>
              </a:rPr>
              <a:t>写真だけでここまでわかっちゃう</a:t>
            </a:r>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pic>
        <p:nvPicPr>
          <p:cNvPr id="5" name="図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4817" y="884048"/>
            <a:ext cx="2128480" cy="2026356"/>
          </a:xfrm>
          <a:prstGeom prst="rect">
            <a:avLst/>
          </a:prstGeom>
        </p:spPr>
      </p:pic>
      <p:sp>
        <p:nvSpPr>
          <p:cNvPr id="7" name="タイトル 8"/>
          <p:cNvSpPr txBox="1">
            <a:spLocks/>
          </p:cNvSpPr>
          <p:nvPr/>
        </p:nvSpPr>
        <p:spPr>
          <a:xfrm>
            <a:off x="256374" y="1454728"/>
            <a:ext cx="8887626" cy="356804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ストーカーや</a:t>
            </a:r>
            <a:endParaRPr lang="en-US" altLang="ja-JP" sz="4400" dirty="0">
              <a:solidFill>
                <a:schemeClr val="tx1"/>
              </a:solidFill>
            </a:endParaRPr>
          </a:p>
          <a:p>
            <a:r>
              <a:rPr lang="ja-JP" altLang="en-US" sz="4400" dirty="0">
                <a:solidFill>
                  <a:schemeClr val="tx1"/>
                </a:solidFill>
              </a:rPr>
              <a:t>　　</a:t>
            </a:r>
            <a:r>
              <a:rPr lang="ja-JP" altLang="en-US" sz="4400" dirty="0" smtClean="0">
                <a:solidFill>
                  <a:schemeClr val="tx1"/>
                </a:solidFill>
              </a:rPr>
              <a:t>嫌がらせなど様々</a:t>
            </a:r>
            <a:r>
              <a:rPr lang="ja-JP" altLang="en-US" sz="4400" dirty="0">
                <a:solidFill>
                  <a:schemeClr val="tx1"/>
                </a:solidFill>
              </a:rPr>
              <a:t>な</a:t>
            </a:r>
            <a:endParaRPr lang="en-US" altLang="ja-JP" sz="4400" dirty="0">
              <a:solidFill>
                <a:schemeClr val="tx1"/>
              </a:solidFill>
            </a:endParaRPr>
          </a:p>
          <a:p>
            <a:r>
              <a:rPr lang="ja-JP" altLang="en-US" sz="4400" dirty="0">
                <a:solidFill>
                  <a:schemeClr val="tx1"/>
                </a:solidFill>
              </a:rPr>
              <a:t>　　　　犯罪被害に発展する事も</a:t>
            </a:r>
          </a:p>
        </p:txBody>
      </p:sp>
      <p:pic>
        <p:nvPicPr>
          <p:cNvPr id="8" name="図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307" y="4314504"/>
            <a:ext cx="1109928" cy="2081115"/>
          </a:xfrm>
          <a:prstGeom prst="rect">
            <a:avLst/>
          </a:prstGeom>
        </p:spPr>
      </p:pic>
      <p:sp>
        <p:nvSpPr>
          <p:cNvPr id="9" name="スライド番号プレースホルダー 2"/>
          <p:cNvSpPr>
            <a:spLocks noGrp="1"/>
          </p:cNvSpPr>
          <p:nvPr>
            <p:ph type="sldNum" sz="quarter" idx="14"/>
          </p:nvPr>
        </p:nvSpPr>
        <p:spPr>
          <a:xfrm>
            <a:off x="196552" y="6492875"/>
            <a:ext cx="444383" cy="365125"/>
          </a:xfrm>
        </p:spPr>
        <p:txBody>
          <a:bodyPr/>
          <a:lstStyle/>
          <a:p>
            <a:r>
              <a:rPr lang="en-US" altLang="ja-JP" dirty="0"/>
              <a:t>19</a:t>
            </a:r>
            <a:endParaRPr lang="ja-JP" altLang="en-US" dirty="0"/>
          </a:p>
        </p:txBody>
      </p:sp>
      <p:cxnSp>
        <p:nvCxnSpPr>
          <p:cNvPr id="10" name="直線コネクタ 9"/>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513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7657" y="0"/>
            <a:ext cx="8822724" cy="727364"/>
          </a:xfrm>
        </p:spPr>
        <p:txBody>
          <a:bodyPr>
            <a:noAutofit/>
          </a:bodyPr>
          <a:lstStyle/>
          <a:p>
            <a:r>
              <a:rPr lang="en-US" altLang="ja-JP" sz="2800" dirty="0" smtClean="0">
                <a:latin typeface="Arial" panose="020B0604020202020204" pitchFamily="34" charset="0"/>
                <a:cs typeface="Arial" panose="020B0604020202020204" pitchFamily="34" charset="0"/>
              </a:rPr>
              <a:t>5.</a:t>
            </a:r>
            <a:r>
              <a:rPr lang="ja-JP" altLang="en-US" sz="2800" dirty="0">
                <a:latin typeface="Arial" panose="020B0604020202020204" pitchFamily="34" charset="0"/>
                <a:cs typeface="Arial" panose="020B0604020202020204" pitchFamily="34" charset="0"/>
              </a:rPr>
              <a:t>写真だけでここまでわかっちゃう</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5" name="タイトル 8"/>
          <p:cNvSpPr txBox="1">
            <a:spLocks/>
          </p:cNvSpPr>
          <p:nvPr/>
        </p:nvSpPr>
        <p:spPr>
          <a:xfrm>
            <a:off x="0" y="392106"/>
            <a:ext cx="9062915" cy="120560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en-US" altLang="ja-JP" dirty="0">
              <a:solidFill>
                <a:schemeClr val="tx1"/>
              </a:solidFill>
            </a:endParaRPr>
          </a:p>
          <a:p>
            <a:pPr algn="ctr"/>
            <a:r>
              <a:rPr lang="ja-JP" altLang="en-US" dirty="0">
                <a:solidFill>
                  <a:schemeClr val="tx1"/>
                </a:solidFill>
              </a:rPr>
              <a:t>カメラの位置情報をオフに設定する</a:t>
            </a:r>
            <a:endParaRPr lang="ja-JP" altLang="en-US" sz="2800" dirty="0">
              <a:solidFill>
                <a:schemeClr val="tx1"/>
              </a:solidFill>
            </a:endParaRP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061" y="1772334"/>
            <a:ext cx="2528225" cy="4502960"/>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082" y="1772334"/>
            <a:ext cx="2529350" cy="4504966"/>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0229" y="1772334"/>
            <a:ext cx="2458993" cy="4379653"/>
          </a:xfrm>
          <a:prstGeom prst="rect">
            <a:avLst/>
          </a:prstGeom>
        </p:spPr>
      </p:pic>
      <p:sp>
        <p:nvSpPr>
          <p:cNvPr id="13" name="角丸四角形 12"/>
          <p:cNvSpPr/>
          <p:nvPr/>
        </p:nvSpPr>
        <p:spPr>
          <a:xfrm>
            <a:off x="276759" y="3853882"/>
            <a:ext cx="2743200" cy="3892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333871" y="2373577"/>
            <a:ext cx="2743200" cy="3892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372304" y="3415163"/>
            <a:ext cx="2743200" cy="3892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サブタイトル 2"/>
          <p:cNvSpPr txBox="1">
            <a:spLocks/>
          </p:cNvSpPr>
          <p:nvPr/>
        </p:nvSpPr>
        <p:spPr>
          <a:xfrm>
            <a:off x="3513900" y="6500693"/>
            <a:ext cx="2563171"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a:t>
            </a:r>
            <a:r>
              <a:rPr lang="en-US" altLang="ja-JP" sz="1100" dirty="0" err="1">
                <a:latin typeface="メイリオ" panose="020B0604030504040204" pitchFamily="50" charset="-128"/>
                <a:ea typeface="メイリオ" panose="020B0604030504040204" pitchFamily="50" charset="-128"/>
                <a:cs typeface="メイリオ" panose="020B0604030504040204" pitchFamily="50" charset="-128"/>
              </a:rPr>
              <a:t>iOS</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Apple</a:t>
            </a:r>
            <a:r>
              <a:rPr lang="en-US" altLang="ja-JP"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(C)</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スライド番号プレースホルダー 2"/>
          <p:cNvSpPr>
            <a:spLocks noGrp="1"/>
          </p:cNvSpPr>
          <p:nvPr>
            <p:ph type="sldNum" sz="quarter" idx="14"/>
          </p:nvPr>
        </p:nvSpPr>
        <p:spPr>
          <a:xfrm>
            <a:off x="196552" y="6492875"/>
            <a:ext cx="444383" cy="365125"/>
          </a:xfrm>
        </p:spPr>
        <p:txBody>
          <a:bodyPr/>
          <a:lstStyle/>
          <a:p>
            <a:r>
              <a:rPr lang="en-US" altLang="ja-JP" dirty="0"/>
              <a:t>20</a:t>
            </a:r>
            <a:endParaRPr lang="ja-JP" altLang="en-US" dirty="0"/>
          </a:p>
        </p:txBody>
      </p:sp>
      <p:cxnSp>
        <p:nvCxnSpPr>
          <p:cNvPr id="18" name="直線コネクタ 17"/>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868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9174" y="0"/>
            <a:ext cx="8822724" cy="727364"/>
          </a:xfrm>
        </p:spPr>
        <p:txBody>
          <a:bodyPr>
            <a:noAutofit/>
          </a:bodyPr>
          <a:lstStyle/>
          <a:p>
            <a:r>
              <a:rPr lang="en-US" altLang="ja-JP" sz="2800" dirty="0" smtClean="0">
                <a:latin typeface="Arial" panose="020B0604020202020204" pitchFamily="34" charset="0"/>
                <a:cs typeface="Arial" panose="020B0604020202020204" pitchFamily="34" charset="0"/>
              </a:rPr>
              <a:t>5.</a:t>
            </a:r>
            <a:r>
              <a:rPr lang="ja-JP" altLang="en-US" sz="2800" dirty="0">
                <a:latin typeface="Arial" panose="020B0604020202020204" pitchFamily="34" charset="0"/>
                <a:cs typeface="Arial" panose="020B0604020202020204" pitchFamily="34" charset="0"/>
              </a:rPr>
              <a:t>写真だけでここまでわかっちゃう</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5" name="タイトル 8"/>
          <p:cNvSpPr txBox="1">
            <a:spLocks/>
          </p:cNvSpPr>
          <p:nvPr/>
        </p:nvSpPr>
        <p:spPr>
          <a:xfrm>
            <a:off x="0" y="392106"/>
            <a:ext cx="9062915" cy="120560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en-US" altLang="ja-JP" dirty="0">
              <a:solidFill>
                <a:schemeClr val="tx1"/>
              </a:solidFill>
            </a:endParaRPr>
          </a:p>
          <a:p>
            <a:pPr algn="ctr"/>
            <a:r>
              <a:rPr lang="ja-JP" altLang="en-US" dirty="0">
                <a:solidFill>
                  <a:schemeClr val="tx1"/>
                </a:solidFill>
              </a:rPr>
              <a:t>カメラの位置情報をオフに設定する</a:t>
            </a:r>
            <a:endParaRPr lang="ja-JP" altLang="en-US" sz="2800" dirty="0">
              <a:solidFill>
                <a:schemeClr val="tx1"/>
              </a:solidFill>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246" y="1989820"/>
            <a:ext cx="2463375" cy="4387458"/>
          </a:xfrm>
          <a:prstGeom prst="rect">
            <a:avLst/>
          </a:prstGeom>
        </p:spPr>
      </p:pic>
      <p:sp>
        <p:nvSpPr>
          <p:cNvPr id="13" name="角丸四角形 12"/>
          <p:cNvSpPr/>
          <p:nvPr/>
        </p:nvSpPr>
        <p:spPr>
          <a:xfrm>
            <a:off x="383061" y="2729417"/>
            <a:ext cx="2743200" cy="3892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8"/>
          <p:cNvSpPr txBox="1">
            <a:spLocks/>
          </p:cNvSpPr>
          <p:nvPr/>
        </p:nvSpPr>
        <p:spPr>
          <a:xfrm>
            <a:off x="3191898" y="2208490"/>
            <a:ext cx="5871017" cy="356804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solidFill>
                  <a:schemeClr val="tx1"/>
                </a:solidFill>
              </a:rPr>
              <a:t>標準以外のカメラアプリは</a:t>
            </a:r>
            <a:endParaRPr lang="en-US" altLang="ja-JP" dirty="0">
              <a:solidFill>
                <a:schemeClr val="tx1"/>
              </a:solidFill>
            </a:endParaRPr>
          </a:p>
          <a:p>
            <a:r>
              <a:rPr lang="ja-JP" altLang="en-US" dirty="0">
                <a:solidFill>
                  <a:schemeClr val="tx1"/>
                </a:solidFill>
              </a:rPr>
              <a:t>設定方法が違うので注意。</a:t>
            </a:r>
          </a:p>
        </p:txBody>
      </p:sp>
      <p:sp>
        <p:nvSpPr>
          <p:cNvPr id="9" name="サブタイトル 2"/>
          <p:cNvSpPr txBox="1">
            <a:spLocks/>
          </p:cNvSpPr>
          <p:nvPr/>
        </p:nvSpPr>
        <p:spPr>
          <a:xfrm>
            <a:off x="2965621" y="6208657"/>
            <a:ext cx="2563171"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a:t>
            </a:r>
            <a:r>
              <a:rPr lang="en-US" altLang="ja-JP" sz="1100" dirty="0" err="1">
                <a:latin typeface="メイリオ" panose="020B0604030504040204" pitchFamily="50" charset="-128"/>
                <a:ea typeface="メイリオ" panose="020B0604030504040204" pitchFamily="50" charset="-128"/>
                <a:cs typeface="メイリオ" panose="020B0604030504040204" pitchFamily="50" charset="-128"/>
              </a:rPr>
              <a:t>iOS</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Apple</a:t>
            </a:r>
            <a:r>
              <a:rPr lang="en-US" altLang="ja-JP"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(C)</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2"/>
          <p:cNvSpPr>
            <a:spLocks noGrp="1"/>
          </p:cNvSpPr>
          <p:nvPr>
            <p:ph type="sldNum" sz="quarter" idx="14"/>
          </p:nvPr>
        </p:nvSpPr>
        <p:spPr>
          <a:xfrm>
            <a:off x="196552" y="6492875"/>
            <a:ext cx="444383" cy="365125"/>
          </a:xfrm>
        </p:spPr>
        <p:txBody>
          <a:bodyPr/>
          <a:lstStyle/>
          <a:p>
            <a:r>
              <a:rPr lang="en-US" altLang="ja-JP" dirty="0"/>
              <a:t>21</a:t>
            </a:r>
            <a:endParaRPr lang="ja-JP" altLang="en-US" dirty="0"/>
          </a:p>
        </p:txBody>
      </p:sp>
      <p:cxnSp>
        <p:nvCxnSpPr>
          <p:cNvPr id="11" name="直線コネクタ 10"/>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06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887626" cy="727364"/>
          </a:xfrm>
        </p:spPr>
        <p:txBody>
          <a:bodyPr>
            <a:noAutofit/>
          </a:bodyPr>
          <a:lstStyle/>
          <a:p>
            <a:r>
              <a:rPr lang="en-US" altLang="ja-JP" sz="2400" dirty="0" smtClean="0">
                <a:solidFill>
                  <a:srgbClr val="FF0000"/>
                </a:solidFill>
                <a:latin typeface="Arial" panose="020B0604020202020204" pitchFamily="34" charset="0"/>
                <a:cs typeface="Arial" panose="020B0604020202020204" pitchFamily="34" charset="0"/>
              </a:rPr>
              <a:t>6.</a:t>
            </a:r>
            <a:r>
              <a:rPr lang="ja-JP" altLang="en-US" sz="2400" dirty="0">
                <a:solidFill>
                  <a:srgbClr val="FF0000"/>
                </a:solidFill>
                <a:latin typeface="Arial" panose="020B0604020202020204" pitchFamily="34" charset="0"/>
                <a:cs typeface="Arial" panose="020B0604020202020204" pitchFamily="34" charset="0"/>
              </a:rPr>
              <a:t>スマートフォンやタブレットは必ずロックしておこう</a:t>
            </a:r>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sp>
        <p:nvSpPr>
          <p:cNvPr id="5" name="タイトル 8"/>
          <p:cNvSpPr txBox="1">
            <a:spLocks/>
          </p:cNvSpPr>
          <p:nvPr/>
        </p:nvSpPr>
        <p:spPr>
          <a:xfrm>
            <a:off x="620898" y="1644416"/>
            <a:ext cx="8158577" cy="356804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連絡先やメールを盗み見される</a:t>
            </a:r>
            <a:endParaRPr lang="en-US" altLang="ja-JP" sz="4400" dirty="0">
              <a:solidFill>
                <a:schemeClr val="tx1"/>
              </a:solidFill>
            </a:endParaRPr>
          </a:p>
          <a:p>
            <a:r>
              <a:rPr lang="ja-JP" altLang="en-US" sz="4400" dirty="0">
                <a:solidFill>
                  <a:schemeClr val="tx1"/>
                </a:solidFill>
              </a:rPr>
              <a:t>なりすまされる</a:t>
            </a:r>
            <a:endParaRPr lang="en-US" altLang="ja-JP" sz="4400" dirty="0">
              <a:solidFill>
                <a:schemeClr val="tx1"/>
              </a:solidFill>
            </a:endParaRPr>
          </a:p>
          <a:p>
            <a:r>
              <a:rPr lang="ja-JP" altLang="en-US" sz="4400" dirty="0">
                <a:solidFill>
                  <a:schemeClr val="tx1"/>
                </a:solidFill>
              </a:rPr>
              <a:t>子供が勝手に操作する</a:t>
            </a:r>
          </a:p>
        </p:txBody>
      </p:sp>
      <p:pic>
        <p:nvPicPr>
          <p:cNvPr id="3" name="図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6374" y="855090"/>
            <a:ext cx="957892" cy="1418553"/>
          </a:xfrm>
          <a:prstGeom prst="rect">
            <a:avLst/>
          </a:prstGeom>
        </p:spPr>
      </p:pic>
      <p:pic>
        <p:nvPicPr>
          <p:cNvPr id="7" name="図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87409" y="3888878"/>
            <a:ext cx="1871429" cy="2647167"/>
          </a:xfrm>
          <a:prstGeom prst="rect">
            <a:avLst/>
          </a:prstGeom>
        </p:spPr>
      </p:pic>
      <p:pic>
        <p:nvPicPr>
          <p:cNvPr id="8" name="図 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21064" y="5212461"/>
            <a:ext cx="915381" cy="1307687"/>
          </a:xfrm>
          <a:prstGeom prst="rect">
            <a:avLst/>
          </a:prstGeom>
        </p:spPr>
      </p:pic>
      <p:pic>
        <p:nvPicPr>
          <p:cNvPr id="9" name="図 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8102" y="1415517"/>
            <a:ext cx="600688" cy="858126"/>
          </a:xfrm>
          <a:prstGeom prst="rect">
            <a:avLst/>
          </a:prstGeom>
        </p:spPr>
      </p:pic>
      <p:sp>
        <p:nvSpPr>
          <p:cNvPr id="10" name="スライド番号プレースホルダー 2"/>
          <p:cNvSpPr>
            <a:spLocks noGrp="1"/>
          </p:cNvSpPr>
          <p:nvPr>
            <p:ph type="sldNum" sz="quarter" idx="14"/>
          </p:nvPr>
        </p:nvSpPr>
        <p:spPr>
          <a:xfrm>
            <a:off x="196552" y="6492875"/>
            <a:ext cx="444383" cy="365125"/>
          </a:xfrm>
        </p:spPr>
        <p:txBody>
          <a:bodyPr/>
          <a:lstStyle/>
          <a:p>
            <a:r>
              <a:rPr lang="en-US" altLang="ja-JP" dirty="0"/>
              <a:t>22</a:t>
            </a:r>
            <a:endParaRPr lang="ja-JP" altLang="en-US" dirty="0"/>
          </a:p>
        </p:txBody>
      </p:sp>
      <p:cxnSp>
        <p:nvCxnSpPr>
          <p:cNvPr id="11" name="直線コネクタ 10"/>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91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76" y="0"/>
            <a:ext cx="8659024" cy="727364"/>
          </a:xfrm>
        </p:spPr>
        <p:txBody>
          <a:bodyPr>
            <a:noAutofit/>
          </a:bodyPr>
          <a:lstStyle/>
          <a:p>
            <a:r>
              <a:rPr lang="en-US" altLang="ja-JP" sz="2400" dirty="0" smtClean="0">
                <a:latin typeface="Arial" panose="020B0604020202020204" pitchFamily="34" charset="0"/>
                <a:cs typeface="Arial" panose="020B0604020202020204" pitchFamily="34" charset="0"/>
              </a:rPr>
              <a:t>6.</a:t>
            </a:r>
            <a:r>
              <a:rPr lang="ja-JP" altLang="en-US" sz="2400" dirty="0">
                <a:latin typeface="Arial" panose="020B0604020202020204" pitchFamily="34" charset="0"/>
                <a:cs typeface="Arial" panose="020B0604020202020204" pitchFamily="34" charset="0"/>
              </a:rPr>
              <a:t>スマートフォンやタブレットは必ずロックしておこう</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8" name="タイトル 8"/>
          <p:cNvSpPr txBox="1">
            <a:spLocks/>
          </p:cNvSpPr>
          <p:nvPr/>
        </p:nvSpPr>
        <p:spPr>
          <a:xfrm>
            <a:off x="0" y="392106"/>
            <a:ext cx="9062915" cy="120560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en-US" altLang="ja-JP" dirty="0">
              <a:solidFill>
                <a:schemeClr val="tx1"/>
              </a:solidFill>
            </a:endParaRPr>
          </a:p>
          <a:p>
            <a:pPr algn="ctr"/>
            <a:r>
              <a:rPr lang="en-US" altLang="ja-JP" dirty="0">
                <a:solidFill>
                  <a:schemeClr val="tx1"/>
                </a:solidFill>
              </a:rPr>
              <a:t>iPhone</a:t>
            </a:r>
            <a:r>
              <a:rPr lang="ja-JP" altLang="en-US" dirty="0">
                <a:solidFill>
                  <a:schemeClr val="tx1"/>
                </a:solidFill>
              </a:rPr>
              <a:t>のパスコードの設定</a:t>
            </a:r>
            <a:endParaRPr lang="ja-JP" altLang="en-US" sz="2800" dirty="0">
              <a:solidFill>
                <a:schemeClr val="tx1"/>
              </a:solidFill>
            </a:endParaRPr>
          </a:p>
        </p:txBody>
      </p:sp>
      <p:sp>
        <p:nvSpPr>
          <p:cNvPr id="10" name="タイトル 8"/>
          <p:cNvSpPr txBox="1">
            <a:spLocks/>
          </p:cNvSpPr>
          <p:nvPr/>
        </p:nvSpPr>
        <p:spPr>
          <a:xfrm>
            <a:off x="5968217" y="2003074"/>
            <a:ext cx="3094698" cy="356804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400" dirty="0" smtClean="0">
                <a:solidFill>
                  <a:schemeClr val="tx1"/>
                </a:solidFill>
              </a:rPr>
              <a:t>最新の</a:t>
            </a:r>
            <a:r>
              <a:rPr lang="en-US" altLang="ja-JP" sz="2400" dirty="0" smtClean="0">
                <a:solidFill>
                  <a:schemeClr val="tx1"/>
                </a:solidFill>
              </a:rPr>
              <a:t>iOS</a:t>
            </a:r>
            <a:r>
              <a:rPr lang="ja-JP" altLang="en-US" sz="2400" dirty="0" smtClean="0">
                <a:solidFill>
                  <a:schemeClr val="tx1"/>
                </a:solidFill>
              </a:rPr>
              <a:t>では顔認証（</a:t>
            </a:r>
            <a:r>
              <a:rPr lang="en-US" altLang="ja-JP" sz="2400" dirty="0" err="1" smtClean="0">
                <a:solidFill>
                  <a:schemeClr val="tx1"/>
                </a:solidFill>
              </a:rPr>
              <a:t>FaceID</a:t>
            </a:r>
            <a:r>
              <a:rPr lang="ja-JP" altLang="en-US" sz="2400" dirty="0" smtClean="0">
                <a:solidFill>
                  <a:schemeClr val="tx1"/>
                </a:solidFill>
              </a:rPr>
              <a:t>）の設定も可能</a:t>
            </a:r>
            <a:endParaRPr lang="ja-JP" altLang="en-US" sz="2400" dirty="0">
              <a:solidFill>
                <a:schemeClr val="tx1"/>
              </a:solidFill>
            </a:endParaRPr>
          </a:p>
        </p:txBody>
      </p:sp>
      <p:sp>
        <p:nvSpPr>
          <p:cNvPr id="11" name="サブタイトル 2"/>
          <p:cNvSpPr txBox="1">
            <a:spLocks/>
          </p:cNvSpPr>
          <p:nvPr/>
        </p:nvSpPr>
        <p:spPr>
          <a:xfrm>
            <a:off x="3795253" y="6531520"/>
            <a:ext cx="2563171"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a:t>
            </a:r>
            <a:r>
              <a:rPr lang="en-US" altLang="ja-JP" sz="1100" dirty="0" err="1">
                <a:latin typeface="メイリオ" panose="020B0604030504040204" pitchFamily="50" charset="-128"/>
                <a:ea typeface="メイリオ" panose="020B0604030504040204" pitchFamily="50" charset="-128"/>
                <a:cs typeface="メイリオ" panose="020B0604030504040204" pitchFamily="50" charset="-128"/>
              </a:rPr>
              <a:t>iOS</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Apple</a:t>
            </a:r>
            <a:r>
              <a:rPr lang="en-US" altLang="ja-JP"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(C)</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ー 2"/>
          <p:cNvSpPr>
            <a:spLocks noGrp="1"/>
          </p:cNvSpPr>
          <p:nvPr>
            <p:ph type="sldNum" sz="quarter" idx="14"/>
          </p:nvPr>
        </p:nvSpPr>
        <p:spPr>
          <a:xfrm>
            <a:off x="196552" y="6492875"/>
            <a:ext cx="444383" cy="365125"/>
          </a:xfrm>
        </p:spPr>
        <p:txBody>
          <a:bodyPr/>
          <a:lstStyle/>
          <a:p>
            <a:r>
              <a:rPr lang="en-US" altLang="ja-JP" dirty="0"/>
              <a:t>23</a:t>
            </a:r>
            <a:endParaRPr lang="ja-JP" altLang="en-US" dirty="0"/>
          </a:p>
        </p:txBody>
      </p:sp>
      <p:cxnSp>
        <p:nvCxnSpPr>
          <p:cNvPr id="14" name="直線コネクタ 13"/>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4"/>
          <a:stretch>
            <a:fillRect/>
          </a:stretch>
        </p:blipFill>
        <p:spPr>
          <a:xfrm>
            <a:off x="3190489" y="1687765"/>
            <a:ext cx="2242537" cy="4580840"/>
          </a:xfrm>
          <a:prstGeom prst="rect">
            <a:avLst/>
          </a:prstGeom>
        </p:spPr>
      </p:pic>
      <p:pic>
        <p:nvPicPr>
          <p:cNvPr id="7" name="図 6"/>
          <p:cNvPicPr>
            <a:picLocks noChangeAspect="1"/>
          </p:cNvPicPr>
          <p:nvPr/>
        </p:nvPicPr>
        <p:blipFill>
          <a:blip r:embed="rId5"/>
          <a:stretch>
            <a:fillRect/>
          </a:stretch>
        </p:blipFill>
        <p:spPr>
          <a:xfrm>
            <a:off x="528561" y="1687766"/>
            <a:ext cx="2251362" cy="4580840"/>
          </a:xfrm>
          <a:prstGeom prst="rect">
            <a:avLst/>
          </a:prstGeom>
        </p:spPr>
      </p:pic>
      <p:sp>
        <p:nvSpPr>
          <p:cNvPr id="9" name="角丸四角形 8"/>
          <p:cNvSpPr/>
          <p:nvPr/>
        </p:nvSpPr>
        <p:spPr>
          <a:xfrm>
            <a:off x="502247" y="3226692"/>
            <a:ext cx="2277676" cy="3892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8597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dirty="0"/>
              <a:t>このスライドの目的と使い方・注意事項</a:t>
            </a:r>
            <a:endParaRPr kumimoji="1" lang="ja-JP" altLang="en-US" dirty="0"/>
          </a:p>
        </p:txBody>
      </p:sp>
      <p:sp>
        <p:nvSpPr>
          <p:cNvPr id="7" name="スライド番号プレースホルダー 6"/>
          <p:cNvSpPr>
            <a:spLocks noGrp="1"/>
          </p:cNvSpPr>
          <p:nvPr>
            <p:ph type="sldNum" sz="quarter" idx="14"/>
          </p:nvPr>
        </p:nvSpPr>
        <p:spPr>
          <a:xfrm>
            <a:off x="196552" y="6492875"/>
            <a:ext cx="444383" cy="365125"/>
          </a:xfrm>
        </p:spPr>
        <p:txBody>
          <a:bodyPr/>
          <a:lstStyle/>
          <a:p>
            <a:endParaRPr lang="ja-JP" altLang="en-US" dirty="0"/>
          </a:p>
        </p:txBody>
      </p:sp>
      <p:sp>
        <p:nvSpPr>
          <p:cNvPr id="2" name="テキスト プレースホルダー 1"/>
          <p:cNvSpPr>
            <a:spLocks noGrp="1"/>
          </p:cNvSpPr>
          <p:nvPr>
            <p:ph type="body" sz="quarter" idx="12"/>
          </p:nvPr>
        </p:nvSpPr>
        <p:spPr>
          <a:xfrm>
            <a:off x="256374" y="1613306"/>
            <a:ext cx="8755582" cy="3529196"/>
          </a:xfrm>
        </p:spPr>
        <p:txBody>
          <a:bodyPr/>
          <a:lstStyle/>
          <a:p>
            <a:pPr marL="0" indent="0">
              <a:buNone/>
            </a:pPr>
            <a:r>
              <a:rPr lang="ja-JP" altLang="en-US" sz="1600" dirty="0"/>
              <a:t>・このスライドは、株式会社カスペルスキーが作成した、「セキュリティとモラルのガイドブック」（</a:t>
            </a:r>
            <a:r>
              <a:rPr lang="en-US" altLang="ja-JP" sz="1600" dirty="0" smtClean="0"/>
              <a:t>2018</a:t>
            </a:r>
            <a:r>
              <a:rPr lang="ja-JP" altLang="en-US" sz="1600" dirty="0" smtClean="0"/>
              <a:t>年版</a:t>
            </a:r>
            <a:r>
              <a:rPr lang="ja-JP" altLang="en-US" sz="1600" dirty="0"/>
              <a:t>）を利用して、セキュリティとモラルに関するセミナーや勉強会を実施するために作成されたものです。</a:t>
            </a:r>
            <a:br>
              <a:rPr lang="ja-JP" altLang="en-US" sz="1600" dirty="0"/>
            </a:br>
            <a:r>
              <a:rPr lang="ja-JP" altLang="en-US" sz="1600" dirty="0"/>
              <a:t>（</a:t>
            </a:r>
            <a:r>
              <a:rPr lang="ja-JP" altLang="en-US" sz="1400" dirty="0"/>
              <a:t>「セキュリティとモラルのガイドブック」の著作権は株式会社カスペルスキー、その他スライド中に出てくる社名、製品名、サービス名などは各社の登録商標もしくは商標です。</a:t>
            </a:r>
            <a:r>
              <a:rPr lang="ja-JP" altLang="en-US" sz="1200" dirty="0"/>
              <a:t>）</a:t>
            </a:r>
            <a:br>
              <a:rPr lang="ja-JP" altLang="en-US" sz="1200" dirty="0"/>
            </a:br>
            <a:r>
              <a:rPr lang="ja-JP" altLang="en-US" sz="1600" dirty="0"/>
              <a:t/>
            </a:r>
            <a:br>
              <a:rPr lang="ja-JP" altLang="en-US" sz="1600" dirty="0"/>
            </a:br>
            <a:r>
              <a:rPr lang="ja-JP" altLang="en-US" sz="1600" dirty="0"/>
              <a:t>・本スライドのタイトルの番号とガイドブックの番号は対応しています。</a:t>
            </a:r>
            <a:br>
              <a:rPr lang="ja-JP" altLang="en-US" sz="1600" dirty="0"/>
            </a:br>
            <a:endParaRPr lang="en-US" altLang="ja-JP" sz="1600" dirty="0"/>
          </a:p>
          <a:p>
            <a:pPr marL="0" indent="0">
              <a:buNone/>
            </a:pPr>
            <a:r>
              <a:rPr lang="ja-JP" altLang="en-US" sz="1600" dirty="0"/>
              <a:t>・本スライドでは　マークの付いたスライドで、ガイドブックで示された内容によって具体的にどのような被害が発生する可能性があるかを表現しています。</a:t>
            </a:r>
            <a:br>
              <a:rPr lang="ja-JP" altLang="en-US" sz="1600" dirty="0"/>
            </a:br>
            <a:r>
              <a:rPr lang="ja-JP" altLang="en-US" sz="1600" dirty="0"/>
              <a:t>それに続く　マークの付いたスライドで被害にあわないために具体的に気を付ける点、設定、手順などを示しています。</a:t>
            </a:r>
            <a:endParaRPr lang="en-US" altLang="ja-JP" sz="1600" dirty="0"/>
          </a:p>
          <a:p>
            <a:pPr marL="0" indent="0">
              <a:buNone/>
            </a:pPr>
            <a:r>
              <a:rPr lang="ja-JP" altLang="en-US" sz="1400" dirty="0"/>
              <a:t>（対策の内容については原則的にガイドブックの内容に準拠した形になっています。）</a:t>
            </a:r>
            <a:r>
              <a:rPr lang="en-US" altLang="ja-JP" sz="1800" dirty="0"/>
              <a:t/>
            </a:r>
            <a:br>
              <a:rPr lang="en-US" altLang="ja-JP" sz="1800" dirty="0"/>
            </a:br>
            <a:endParaRPr lang="en-US" altLang="ja-JP" sz="1800" dirty="0"/>
          </a:p>
          <a:p>
            <a:pPr marL="0" indent="0">
              <a:buNone/>
            </a:pPr>
            <a:r>
              <a:rPr lang="ja-JP" altLang="en-US" sz="1600" dirty="0"/>
              <a:t/>
            </a:r>
            <a:br>
              <a:rPr lang="ja-JP" altLang="en-US" sz="1600" dirty="0"/>
            </a:br>
            <a:endParaRPr kumimoji="1" lang="ja-JP" altLang="en-US" sz="1600" dirty="0"/>
          </a:p>
        </p:txBody>
      </p:sp>
      <p:pic>
        <p:nvPicPr>
          <p:cNvPr id="8" name="図 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2033668" y="3605430"/>
            <a:ext cx="101111" cy="190987"/>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l="20181" t="4371" r="21209" b="5265"/>
          <a:stretch/>
        </p:blipFill>
        <p:spPr>
          <a:xfrm>
            <a:off x="1362948" y="4123339"/>
            <a:ext cx="170979" cy="197709"/>
          </a:xfrm>
          <a:prstGeom prst="rect">
            <a:avLst/>
          </a:prstGeom>
        </p:spPr>
      </p:pic>
    </p:spTree>
    <p:extLst>
      <p:ext uri="{BB962C8B-B14F-4D97-AF65-F5344CB8AC3E}">
        <p14:creationId xmlns:p14="http://schemas.microsoft.com/office/powerpoint/2010/main" val="1323695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887626" cy="727364"/>
          </a:xfrm>
        </p:spPr>
        <p:txBody>
          <a:bodyPr>
            <a:normAutofit/>
          </a:bodyPr>
          <a:lstStyle/>
          <a:p>
            <a:r>
              <a:rPr lang="en-US" altLang="ja-JP" sz="3000" dirty="0" smtClean="0">
                <a:solidFill>
                  <a:srgbClr val="FF0000"/>
                </a:solidFill>
                <a:latin typeface="Arial" panose="020B0604020202020204" pitchFamily="34" charset="0"/>
                <a:cs typeface="Arial" panose="020B0604020202020204" pitchFamily="34" charset="0"/>
              </a:rPr>
              <a:t>7.</a:t>
            </a:r>
            <a:r>
              <a:rPr lang="ja-JP" altLang="en-US" sz="3000" dirty="0">
                <a:solidFill>
                  <a:srgbClr val="FF0000"/>
                </a:solidFill>
                <a:latin typeface="Arial" panose="020B0604020202020204" pitchFamily="34" charset="0"/>
                <a:cs typeface="Arial" panose="020B0604020202020204" pitchFamily="34" charset="0"/>
              </a:rPr>
              <a:t>実はうっかり侵害してるかも</a:t>
            </a:r>
            <a:r>
              <a:rPr lang="en-US" altLang="ja-JP" sz="3000" dirty="0">
                <a:solidFill>
                  <a:srgbClr val="FF0000"/>
                </a:solidFill>
                <a:latin typeface="Arial" panose="020B0604020202020204" pitchFamily="34" charset="0"/>
                <a:cs typeface="Arial" panose="020B0604020202020204" pitchFamily="34" charset="0"/>
              </a:rPr>
              <a:t>!?</a:t>
            </a:r>
            <a:r>
              <a:rPr lang="ja-JP" altLang="en-US" sz="3000" dirty="0">
                <a:solidFill>
                  <a:srgbClr val="FF0000"/>
                </a:solidFill>
                <a:latin typeface="Arial" panose="020B0604020202020204" pitchFamily="34" charset="0"/>
                <a:cs typeface="Arial" panose="020B0604020202020204" pitchFamily="34" charset="0"/>
              </a:rPr>
              <a:t>著作権や肖像権</a:t>
            </a:r>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24</a:t>
            </a:r>
            <a:endParaRPr lang="ja-JP" altLang="en-US" dirty="0"/>
          </a:p>
        </p:txBody>
      </p:sp>
      <p:sp>
        <p:nvSpPr>
          <p:cNvPr id="7" name="タイトル 8"/>
          <p:cNvSpPr txBox="1">
            <a:spLocks/>
          </p:cNvSpPr>
          <p:nvPr/>
        </p:nvSpPr>
        <p:spPr>
          <a:xfrm>
            <a:off x="0" y="2724464"/>
            <a:ext cx="9144000" cy="190951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ja-JP" altLang="en-US" sz="4400" dirty="0">
                <a:solidFill>
                  <a:schemeClr val="tx1"/>
                </a:solidFill>
              </a:rPr>
              <a:t>法的な責任を問われる</a:t>
            </a:r>
            <a:endParaRPr lang="en-US" altLang="ja-JP" sz="4400" dirty="0">
              <a:solidFill>
                <a:schemeClr val="tx1"/>
              </a:solidFill>
            </a:endParaRPr>
          </a:p>
          <a:p>
            <a:pPr algn="ctr"/>
            <a:r>
              <a:rPr lang="ja-JP" altLang="en-US" sz="4400" dirty="0">
                <a:solidFill>
                  <a:schemeClr val="tx1"/>
                </a:solidFill>
              </a:rPr>
              <a:t>損害賠償請求をされる</a:t>
            </a:r>
          </a:p>
        </p:txBody>
      </p:sp>
      <p:pic>
        <p:nvPicPr>
          <p:cNvPr id="3" name="図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9971" y="4226845"/>
            <a:ext cx="1634816" cy="1961779"/>
          </a:xfrm>
          <a:prstGeom prst="rect">
            <a:avLst/>
          </a:prstGeom>
        </p:spPr>
      </p:pic>
      <p:pic>
        <p:nvPicPr>
          <p:cNvPr id="9" name="図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482" y="875499"/>
            <a:ext cx="3179184" cy="1814088"/>
          </a:xfrm>
          <a:prstGeom prst="rect">
            <a:avLst/>
          </a:prstGeom>
        </p:spPr>
      </p:pic>
      <p:cxnSp>
        <p:nvCxnSpPr>
          <p:cNvPr id="10" name="直線コネクタ 9"/>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351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772" y="0"/>
            <a:ext cx="8906159" cy="727364"/>
          </a:xfrm>
        </p:spPr>
        <p:txBody>
          <a:bodyPr>
            <a:normAutofit/>
          </a:bodyPr>
          <a:lstStyle/>
          <a:p>
            <a:r>
              <a:rPr lang="en-US" altLang="ja-JP" sz="3000" dirty="0" smtClean="0">
                <a:latin typeface="Arial" panose="020B0604020202020204" pitchFamily="34" charset="0"/>
                <a:cs typeface="Arial" panose="020B0604020202020204" pitchFamily="34" charset="0"/>
              </a:rPr>
              <a:t>7.</a:t>
            </a:r>
            <a:r>
              <a:rPr lang="ja-JP" altLang="en-US" sz="3000" dirty="0">
                <a:latin typeface="Arial" panose="020B0604020202020204" pitchFamily="34" charset="0"/>
                <a:cs typeface="Arial" panose="020B0604020202020204" pitchFamily="34" charset="0"/>
              </a:rPr>
              <a:t>実はうっかり侵害してるかも</a:t>
            </a:r>
            <a:r>
              <a:rPr lang="en-US" altLang="ja-JP" sz="3000" dirty="0">
                <a:latin typeface="Arial" panose="020B0604020202020204" pitchFamily="34" charset="0"/>
                <a:cs typeface="Arial" panose="020B0604020202020204" pitchFamily="34" charset="0"/>
              </a:rPr>
              <a:t>!?</a:t>
            </a:r>
            <a:r>
              <a:rPr lang="ja-JP" altLang="en-US" sz="3000" dirty="0">
                <a:latin typeface="Arial" panose="020B0604020202020204" pitchFamily="34" charset="0"/>
                <a:cs typeface="Arial" panose="020B0604020202020204" pitchFamily="34" charset="0"/>
              </a:rPr>
              <a:t>著作権や肖像権</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7" name="スライド番号プレースホルダー 2"/>
          <p:cNvSpPr>
            <a:spLocks noGrp="1"/>
          </p:cNvSpPr>
          <p:nvPr>
            <p:ph type="sldNum" sz="quarter" idx="14"/>
          </p:nvPr>
        </p:nvSpPr>
        <p:spPr>
          <a:xfrm>
            <a:off x="196552" y="6492875"/>
            <a:ext cx="444383" cy="365125"/>
          </a:xfrm>
        </p:spPr>
        <p:txBody>
          <a:bodyPr/>
          <a:lstStyle/>
          <a:p>
            <a:r>
              <a:rPr lang="en-US" altLang="ja-JP" dirty="0"/>
              <a:t>25</a:t>
            </a:r>
            <a:endParaRPr lang="ja-JP" altLang="en-US" dirty="0"/>
          </a:p>
        </p:txBody>
      </p:sp>
      <p:sp>
        <p:nvSpPr>
          <p:cNvPr id="8" name="タイトル 8"/>
          <p:cNvSpPr txBox="1">
            <a:spLocks/>
          </p:cNvSpPr>
          <p:nvPr/>
        </p:nvSpPr>
        <p:spPr>
          <a:xfrm>
            <a:off x="0" y="2139269"/>
            <a:ext cx="9143999" cy="356804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ja-JP" altLang="en-US" dirty="0">
                <a:solidFill>
                  <a:schemeClr val="tx1"/>
                </a:solidFill>
              </a:rPr>
              <a:t>自分が書いたもの</a:t>
            </a:r>
            <a:endParaRPr lang="en-US" altLang="ja-JP" dirty="0">
              <a:solidFill>
                <a:schemeClr val="tx1"/>
              </a:solidFill>
            </a:endParaRPr>
          </a:p>
          <a:p>
            <a:pPr algn="ctr"/>
            <a:r>
              <a:rPr lang="ja-JP" altLang="en-US" dirty="0">
                <a:solidFill>
                  <a:schemeClr val="tx1"/>
                </a:solidFill>
              </a:rPr>
              <a:t>　作ったもの以外は必ず確認</a:t>
            </a:r>
            <a:endParaRPr lang="en-US" altLang="ja-JP" dirty="0">
              <a:solidFill>
                <a:schemeClr val="tx1"/>
              </a:solidFill>
            </a:endParaRPr>
          </a:p>
          <a:p>
            <a:pPr algn="ctr"/>
            <a:endParaRPr lang="en-US" altLang="ja-JP" dirty="0">
              <a:solidFill>
                <a:schemeClr val="tx1"/>
              </a:solidFill>
            </a:endParaRPr>
          </a:p>
          <a:p>
            <a:pPr algn="ctr"/>
            <a:r>
              <a:rPr lang="ja-JP" altLang="en-US" dirty="0">
                <a:solidFill>
                  <a:schemeClr val="tx1"/>
                </a:solidFill>
              </a:rPr>
              <a:t>自分が撮影した写真も、</a:t>
            </a:r>
            <a:endParaRPr lang="en-US" altLang="ja-JP" dirty="0">
              <a:solidFill>
                <a:schemeClr val="tx1"/>
              </a:solidFill>
            </a:endParaRPr>
          </a:p>
          <a:p>
            <a:pPr algn="ctr"/>
            <a:r>
              <a:rPr lang="ja-JP" altLang="en-US" dirty="0">
                <a:solidFill>
                  <a:schemeClr val="tx1"/>
                </a:solidFill>
              </a:rPr>
              <a:t>人物の顔や車のナンバー等を確認</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077" y="3127422"/>
            <a:ext cx="1360334" cy="1014809"/>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8834" y="1353708"/>
            <a:ext cx="1577463" cy="1114172"/>
          </a:xfrm>
          <a:prstGeom prst="rect">
            <a:avLst/>
          </a:prstGeom>
        </p:spPr>
      </p:pic>
      <p:pic>
        <p:nvPicPr>
          <p:cNvPr id="9" name="図 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092" y="998503"/>
            <a:ext cx="1755058" cy="1752118"/>
          </a:xfrm>
          <a:prstGeom prst="rect">
            <a:avLst/>
          </a:prstGeom>
        </p:spPr>
      </p:pic>
      <p:cxnSp>
        <p:nvCxnSpPr>
          <p:cNvPr id="10" name="直線コネクタ 9"/>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581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887626" cy="727364"/>
          </a:xfrm>
        </p:spPr>
        <p:txBody>
          <a:bodyPr>
            <a:normAutofit/>
          </a:bodyPr>
          <a:lstStyle/>
          <a:p>
            <a:r>
              <a:rPr lang="en-US" altLang="ja-JP" sz="3000" dirty="0" smtClean="0">
                <a:solidFill>
                  <a:srgbClr val="FF0000"/>
                </a:solidFill>
                <a:latin typeface="Arial" panose="020B0604020202020204" pitchFamily="34" charset="0"/>
                <a:cs typeface="Arial" panose="020B0604020202020204" pitchFamily="34" charset="0"/>
              </a:rPr>
              <a:t>8.</a:t>
            </a:r>
            <a:r>
              <a:rPr lang="ja-JP" altLang="en-US" sz="3000" dirty="0" smtClean="0">
                <a:solidFill>
                  <a:srgbClr val="FF0000"/>
                </a:solidFill>
                <a:latin typeface="Arial" panose="020B0604020202020204" pitchFamily="34" charset="0"/>
                <a:cs typeface="Arial" panose="020B0604020202020204" pitchFamily="34" charset="0"/>
              </a:rPr>
              <a:t>フェイクニュース（ウソのニュース）に注意</a:t>
            </a:r>
            <a:endParaRPr lang="ja-JP" altLang="en-US" sz="3000" dirty="0">
              <a:solidFill>
                <a:srgbClr val="FF0000"/>
              </a:solidFill>
              <a:latin typeface="Arial" panose="020B0604020202020204" pitchFamily="34" charset="0"/>
              <a:cs typeface="Arial" panose="020B0604020202020204" pitchFamily="34" charset="0"/>
            </a:endParaRPr>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24</a:t>
            </a:r>
            <a:endParaRPr lang="ja-JP" altLang="en-US" dirty="0"/>
          </a:p>
        </p:txBody>
      </p:sp>
      <p:sp>
        <p:nvSpPr>
          <p:cNvPr id="7" name="タイトル 8"/>
          <p:cNvSpPr txBox="1">
            <a:spLocks/>
          </p:cNvSpPr>
          <p:nvPr/>
        </p:nvSpPr>
        <p:spPr>
          <a:xfrm>
            <a:off x="0" y="2724464"/>
            <a:ext cx="9144000" cy="190951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ja-JP" altLang="en-US" sz="4400" dirty="0" smtClean="0">
                <a:solidFill>
                  <a:schemeClr val="tx1"/>
                </a:solidFill>
              </a:rPr>
              <a:t>信頼を失う</a:t>
            </a:r>
            <a:endParaRPr lang="en-US" altLang="ja-JP" sz="4400" dirty="0" smtClean="0">
              <a:solidFill>
                <a:schemeClr val="tx1"/>
              </a:solidFill>
            </a:endParaRPr>
          </a:p>
          <a:p>
            <a:pPr algn="ctr"/>
            <a:r>
              <a:rPr lang="ja-JP" altLang="en-US" sz="4400" dirty="0" smtClean="0">
                <a:solidFill>
                  <a:schemeClr val="tx1"/>
                </a:solidFill>
              </a:rPr>
              <a:t>法的</a:t>
            </a:r>
            <a:r>
              <a:rPr lang="ja-JP" altLang="en-US" sz="4400" dirty="0">
                <a:solidFill>
                  <a:schemeClr val="tx1"/>
                </a:solidFill>
              </a:rPr>
              <a:t>な責任を</a:t>
            </a:r>
            <a:r>
              <a:rPr lang="ja-JP" altLang="en-US" sz="4400" dirty="0" smtClean="0">
                <a:solidFill>
                  <a:schemeClr val="tx1"/>
                </a:solidFill>
              </a:rPr>
              <a:t>問われることも</a:t>
            </a:r>
            <a:endParaRPr lang="en-US" altLang="ja-JP" sz="4400" dirty="0">
              <a:solidFill>
                <a:schemeClr val="tx1"/>
              </a:solidFill>
            </a:endParaRPr>
          </a:p>
        </p:txBody>
      </p:sp>
      <p:pic>
        <p:nvPicPr>
          <p:cNvPr id="3" name="図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9971" y="4226845"/>
            <a:ext cx="1634816" cy="1961779"/>
          </a:xfrm>
          <a:prstGeom prst="rect">
            <a:avLst/>
          </a:prstGeom>
        </p:spPr>
      </p:pic>
      <p:cxnSp>
        <p:nvCxnSpPr>
          <p:cNvPr id="10" name="直線コネクタ 9"/>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466" y="548828"/>
            <a:ext cx="4904022" cy="3678017"/>
          </a:xfrm>
          <a:prstGeom prst="rect">
            <a:avLst/>
          </a:prstGeom>
        </p:spPr>
      </p:pic>
    </p:spTree>
    <p:extLst>
      <p:ext uri="{BB962C8B-B14F-4D97-AF65-F5344CB8AC3E}">
        <p14:creationId xmlns:p14="http://schemas.microsoft.com/office/powerpoint/2010/main" val="753054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772" y="0"/>
            <a:ext cx="8906159" cy="727364"/>
          </a:xfrm>
        </p:spPr>
        <p:txBody>
          <a:bodyPr>
            <a:normAutofit/>
          </a:bodyPr>
          <a:lstStyle/>
          <a:p>
            <a:r>
              <a:rPr lang="en-US" altLang="ja-JP" sz="3000" dirty="0" smtClean="0">
                <a:latin typeface="Arial" panose="020B0604020202020204" pitchFamily="34" charset="0"/>
                <a:cs typeface="Arial" panose="020B0604020202020204" pitchFamily="34" charset="0"/>
              </a:rPr>
              <a:t>8.</a:t>
            </a:r>
            <a:r>
              <a:rPr lang="ja-JP" altLang="en-US" sz="3000" dirty="0" smtClean="0">
                <a:latin typeface="Arial" panose="020B0604020202020204" pitchFamily="34" charset="0"/>
                <a:cs typeface="Arial" panose="020B0604020202020204" pitchFamily="34" charset="0"/>
              </a:rPr>
              <a:t>フェイクニュース（ウソのニュース）に注意</a:t>
            </a:r>
            <a:endParaRPr lang="ja-JP" altLang="en-US" sz="3000" dirty="0">
              <a:latin typeface="Arial" panose="020B0604020202020204" pitchFamily="34" charset="0"/>
              <a:cs typeface="Arial" panose="020B0604020202020204" pitchFamily="34" charset="0"/>
            </a:endParaRP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7" name="スライド番号プレースホルダー 2"/>
          <p:cNvSpPr>
            <a:spLocks noGrp="1"/>
          </p:cNvSpPr>
          <p:nvPr>
            <p:ph type="sldNum" sz="quarter" idx="14"/>
          </p:nvPr>
        </p:nvSpPr>
        <p:spPr>
          <a:xfrm>
            <a:off x="196552" y="6492875"/>
            <a:ext cx="444383" cy="365125"/>
          </a:xfrm>
        </p:spPr>
        <p:txBody>
          <a:bodyPr/>
          <a:lstStyle/>
          <a:p>
            <a:r>
              <a:rPr lang="en-US" altLang="ja-JP" dirty="0"/>
              <a:t>25</a:t>
            </a:r>
            <a:endParaRPr lang="ja-JP" altLang="en-US" dirty="0"/>
          </a:p>
        </p:txBody>
      </p:sp>
      <p:sp>
        <p:nvSpPr>
          <p:cNvPr id="8" name="タイトル 8"/>
          <p:cNvSpPr txBox="1">
            <a:spLocks/>
          </p:cNvSpPr>
          <p:nvPr/>
        </p:nvSpPr>
        <p:spPr>
          <a:xfrm>
            <a:off x="0" y="2139269"/>
            <a:ext cx="9143999" cy="356804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ja-JP" altLang="en-US" sz="6000" dirty="0" smtClean="0">
                <a:solidFill>
                  <a:schemeClr val="tx1"/>
                </a:solidFill>
              </a:rPr>
              <a:t>まず疑う</a:t>
            </a:r>
            <a:endParaRPr lang="en-US" altLang="ja-JP" sz="6000" dirty="0" smtClean="0">
              <a:solidFill>
                <a:schemeClr val="tx1"/>
              </a:solidFill>
            </a:endParaRPr>
          </a:p>
          <a:p>
            <a:pPr algn="ctr"/>
            <a:r>
              <a:rPr lang="ja-JP" altLang="en-US" sz="6000" dirty="0" smtClean="0">
                <a:solidFill>
                  <a:schemeClr val="tx1"/>
                </a:solidFill>
              </a:rPr>
              <a:t>一次情報を探す</a:t>
            </a:r>
            <a:endParaRPr lang="en-US" altLang="ja-JP" sz="6000" dirty="0" smtClean="0">
              <a:solidFill>
                <a:schemeClr val="tx1"/>
              </a:solidFill>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8834" y="4936343"/>
            <a:ext cx="1360334" cy="1014809"/>
          </a:xfrm>
          <a:prstGeom prst="rect">
            <a:avLst/>
          </a:prstGeom>
        </p:spPr>
      </p:pic>
      <p:pic>
        <p:nvPicPr>
          <p:cNvPr id="9" name="図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247" y="1280108"/>
            <a:ext cx="2154598" cy="2150989"/>
          </a:xfrm>
          <a:prstGeom prst="rect">
            <a:avLst/>
          </a:prstGeom>
        </p:spPr>
      </p:pic>
      <p:cxnSp>
        <p:nvCxnSpPr>
          <p:cNvPr id="10" name="直線コネクタ 9"/>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146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430426" cy="727364"/>
          </a:xfrm>
        </p:spPr>
        <p:txBody>
          <a:bodyPr>
            <a:normAutofit/>
          </a:bodyPr>
          <a:lstStyle/>
          <a:p>
            <a:r>
              <a:rPr lang="en-US" altLang="ja-JP" sz="2400" dirty="0" smtClean="0">
                <a:solidFill>
                  <a:srgbClr val="FF0000"/>
                </a:solidFill>
                <a:latin typeface="Arial" panose="020B0604020202020204" pitchFamily="34" charset="0"/>
                <a:cs typeface="Arial" panose="020B0604020202020204" pitchFamily="34" charset="0"/>
              </a:rPr>
              <a:t>9.</a:t>
            </a:r>
            <a:r>
              <a:rPr lang="ja-JP" altLang="en-US" sz="2400" dirty="0">
                <a:solidFill>
                  <a:srgbClr val="FF0000"/>
                </a:solidFill>
              </a:rPr>
              <a:t>偽のショッピングサイトやオークションにだまされない</a:t>
            </a:r>
            <a:endParaRPr lang="ja-JP" altLang="en-US" sz="2400" dirty="0">
              <a:solidFill>
                <a:srgbClr val="FF0000"/>
              </a:solidFill>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4"/>
          </p:nvPr>
        </p:nvSpPr>
        <p:spPr/>
        <p:txBody>
          <a:bodyPr/>
          <a:lstStyle/>
          <a:p>
            <a:r>
              <a:rPr lang="en-US" altLang="ja-JP" dirty="0"/>
              <a:t>28</a:t>
            </a:r>
            <a:endParaRPr lang="ja-JP" altLang="en-US" dirty="0"/>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sp>
        <p:nvSpPr>
          <p:cNvPr id="11" name="タイトル 8"/>
          <p:cNvSpPr txBox="1">
            <a:spLocks/>
          </p:cNvSpPr>
          <p:nvPr/>
        </p:nvSpPr>
        <p:spPr>
          <a:xfrm>
            <a:off x="640935" y="1960205"/>
            <a:ext cx="8135596" cy="309926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商品が届かない</a:t>
            </a:r>
            <a:r>
              <a:rPr lang="en-US" altLang="ja-JP" sz="4400" dirty="0">
                <a:solidFill>
                  <a:schemeClr val="tx1"/>
                </a:solidFill>
              </a:rPr>
              <a:t/>
            </a:r>
            <a:br>
              <a:rPr lang="en-US" altLang="ja-JP" sz="4400" dirty="0">
                <a:solidFill>
                  <a:schemeClr val="tx1"/>
                </a:solidFill>
              </a:rPr>
            </a:br>
            <a:r>
              <a:rPr lang="ja-JP" altLang="en-US" sz="4400" dirty="0">
                <a:solidFill>
                  <a:schemeClr val="tx1"/>
                </a:solidFill>
              </a:rPr>
              <a:t>ニセモノ・粗悪品が届く</a:t>
            </a:r>
            <a:r>
              <a:rPr lang="en-US" altLang="ja-JP" sz="4400" dirty="0">
                <a:solidFill>
                  <a:schemeClr val="tx1"/>
                </a:solidFill>
              </a:rPr>
              <a:t/>
            </a:r>
            <a:br>
              <a:rPr lang="en-US" altLang="ja-JP" sz="4400" dirty="0">
                <a:solidFill>
                  <a:schemeClr val="tx1"/>
                </a:solidFill>
              </a:rPr>
            </a:br>
            <a:r>
              <a:rPr lang="ja-JP" altLang="en-US" sz="4400" dirty="0">
                <a:solidFill>
                  <a:schemeClr val="tx1"/>
                </a:solidFill>
              </a:rPr>
              <a:t>個人情報が流出して悪用される</a:t>
            </a:r>
          </a:p>
        </p:txBody>
      </p:sp>
      <p:pic>
        <p:nvPicPr>
          <p:cNvPr id="12" name="図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2907" y="4410978"/>
            <a:ext cx="2153008" cy="2447022"/>
          </a:xfrm>
          <a:prstGeom prst="rect">
            <a:avLst/>
          </a:prstGeom>
        </p:spPr>
      </p:pic>
      <p:pic>
        <p:nvPicPr>
          <p:cNvPr id="13" name="図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482" y="855090"/>
            <a:ext cx="2042445" cy="1531834"/>
          </a:xfrm>
          <a:prstGeom prst="rect">
            <a:avLst/>
          </a:prstGeom>
        </p:spPr>
      </p:pic>
      <p:cxnSp>
        <p:nvCxnSpPr>
          <p:cNvPr id="9" name="直線コネクタ 8"/>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21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4"/>
          </p:nvPr>
        </p:nvSpPr>
        <p:spPr/>
        <p:txBody>
          <a:bodyPr/>
          <a:lstStyle/>
          <a:p>
            <a:r>
              <a:rPr lang="en-US" altLang="ja-JP" dirty="0"/>
              <a:t>29</a:t>
            </a:r>
            <a:endParaRPr lang="ja-JP" altLang="en-US" dirty="0"/>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b="11360"/>
          <a:stretch/>
        </p:blipFill>
        <p:spPr>
          <a:xfrm>
            <a:off x="276760" y="1478418"/>
            <a:ext cx="3953022" cy="3353356"/>
          </a:xfrm>
          <a:prstGeom prst="rect">
            <a:avLst/>
          </a:prstGeom>
        </p:spPr>
      </p:pic>
      <p:sp>
        <p:nvSpPr>
          <p:cNvPr id="14" name="サブタイトル 2"/>
          <p:cNvSpPr txBox="1">
            <a:spLocks/>
          </p:cNvSpPr>
          <p:nvPr/>
        </p:nvSpPr>
        <p:spPr>
          <a:xfrm>
            <a:off x="51271" y="946450"/>
            <a:ext cx="8691075" cy="3973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正規の通販サイトの例（サンリオオンラインショップの場合）</a:t>
            </a:r>
          </a:p>
        </p:txBody>
      </p:sp>
      <p:sp>
        <p:nvSpPr>
          <p:cNvPr id="15" name="サブタイトル 2"/>
          <p:cNvSpPr txBox="1">
            <a:spLocks/>
          </p:cNvSpPr>
          <p:nvPr/>
        </p:nvSpPr>
        <p:spPr>
          <a:xfrm>
            <a:off x="4454971" y="1449584"/>
            <a:ext cx="4587276" cy="1509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事業者名・住所・電話番号などの表示は、法律（特定商取引法）で義務づけられています。</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連絡先がメールアドレスしか無い様な場合、信用できません</a:t>
            </a: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7857" y="3064903"/>
            <a:ext cx="3320752" cy="3425417"/>
          </a:xfrm>
          <a:prstGeom prst="rect">
            <a:avLst/>
          </a:prstGeom>
        </p:spPr>
      </p:pic>
      <p:sp>
        <p:nvSpPr>
          <p:cNvPr id="17" name="円/楕円 16"/>
          <p:cNvSpPr/>
          <p:nvPr/>
        </p:nvSpPr>
        <p:spPr>
          <a:xfrm>
            <a:off x="1843601" y="1832713"/>
            <a:ext cx="454793" cy="452927"/>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a:stCxn id="17" idx="5"/>
          </p:cNvCxnSpPr>
          <p:nvPr/>
        </p:nvCxnSpPr>
        <p:spPr>
          <a:xfrm>
            <a:off x="2231791" y="2219310"/>
            <a:ext cx="1414973" cy="10661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サブタイトル 2"/>
          <p:cNvSpPr txBox="1">
            <a:spLocks/>
          </p:cNvSpPr>
          <p:nvPr/>
        </p:nvSpPr>
        <p:spPr>
          <a:xfrm>
            <a:off x="80440" y="4948501"/>
            <a:ext cx="7050475"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http://www.rakuten.ne.jp/gold/sanrio/</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サブタイトル 2"/>
          <p:cNvSpPr txBox="1">
            <a:spLocks/>
          </p:cNvSpPr>
          <p:nvPr/>
        </p:nvSpPr>
        <p:spPr>
          <a:xfrm>
            <a:off x="3493305" y="6552833"/>
            <a:ext cx="7050475"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http://www.rakuten.co.jp/sanrio/info.html</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タイトル 1"/>
          <p:cNvSpPr txBox="1">
            <a:spLocks/>
          </p:cNvSpPr>
          <p:nvPr/>
        </p:nvSpPr>
        <p:spPr>
          <a:xfrm>
            <a:off x="484976" y="0"/>
            <a:ext cx="8430426" cy="7273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sz="2400" dirty="0" smtClean="0">
                <a:latin typeface="Arial" panose="020B0604020202020204" pitchFamily="34" charset="0"/>
                <a:cs typeface="Arial" panose="020B0604020202020204" pitchFamily="34" charset="0"/>
              </a:rPr>
              <a:t>9.</a:t>
            </a:r>
            <a:r>
              <a:rPr lang="ja-JP" altLang="en-US" sz="2400" dirty="0"/>
              <a:t>偽のショッピングサイトやオークションにだまされない</a:t>
            </a:r>
          </a:p>
        </p:txBody>
      </p:sp>
      <p:cxnSp>
        <p:nvCxnSpPr>
          <p:cNvPr id="22" name="直線コネクタ 21"/>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964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4"/>
          </p:nvPr>
        </p:nvSpPr>
        <p:spPr/>
        <p:txBody>
          <a:bodyPr/>
          <a:lstStyle/>
          <a:p>
            <a:r>
              <a:rPr lang="en-US" altLang="ja-JP" dirty="0"/>
              <a:t>30</a:t>
            </a:r>
            <a:endParaRPr lang="ja-JP" altLang="en-US" dirty="0"/>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14" name="サブタイトル 2"/>
          <p:cNvSpPr txBox="1">
            <a:spLocks/>
          </p:cNvSpPr>
          <p:nvPr/>
        </p:nvSpPr>
        <p:spPr>
          <a:xfrm>
            <a:off x="51271" y="946450"/>
            <a:ext cx="8691075" cy="3973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正規の通販サイトの例（サンリオオンラインショップの場合）</a:t>
            </a:r>
          </a:p>
        </p:txBody>
      </p:sp>
      <p:sp>
        <p:nvSpPr>
          <p:cNvPr id="19" name="サブタイトル 2"/>
          <p:cNvSpPr txBox="1">
            <a:spLocks/>
          </p:cNvSpPr>
          <p:nvPr/>
        </p:nvSpPr>
        <p:spPr>
          <a:xfrm>
            <a:off x="5334389" y="2421938"/>
            <a:ext cx="3407957" cy="30873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支払い方法でクレジットカードが利用できる。</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口座振り込みのみの場合は注意が必要。</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運営者・サイトの名前と振込先が違う。</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振込先が個人。</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などは特に注意が必要です。</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 name="図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53" y="1466567"/>
            <a:ext cx="4845376" cy="4998096"/>
          </a:xfrm>
          <a:prstGeom prst="rect">
            <a:avLst/>
          </a:prstGeom>
        </p:spPr>
      </p:pic>
      <p:sp>
        <p:nvSpPr>
          <p:cNvPr id="9" name="サブタイトル 2"/>
          <p:cNvSpPr txBox="1">
            <a:spLocks/>
          </p:cNvSpPr>
          <p:nvPr/>
        </p:nvSpPr>
        <p:spPr>
          <a:xfrm>
            <a:off x="5334389" y="6147983"/>
            <a:ext cx="3865438"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http://www.rakuten.co.jp/sanrio/info2.html</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タイトル 1"/>
          <p:cNvSpPr txBox="1">
            <a:spLocks/>
          </p:cNvSpPr>
          <p:nvPr/>
        </p:nvSpPr>
        <p:spPr>
          <a:xfrm>
            <a:off x="637376" y="-5257"/>
            <a:ext cx="8430426" cy="7273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sz="2400" dirty="0" smtClean="0">
                <a:latin typeface="Arial" panose="020B0604020202020204" pitchFamily="34" charset="0"/>
                <a:cs typeface="Arial" panose="020B0604020202020204" pitchFamily="34" charset="0"/>
              </a:rPr>
              <a:t>9.</a:t>
            </a:r>
            <a:r>
              <a:rPr lang="ja-JP" altLang="en-US" sz="2400" dirty="0"/>
              <a:t>偽のショッピングサイトやオークションにだまされない</a:t>
            </a:r>
          </a:p>
        </p:txBody>
      </p:sp>
      <p:cxnSp>
        <p:nvCxnSpPr>
          <p:cNvPr id="13" name="直線コネクタ 12"/>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27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76" y="0"/>
            <a:ext cx="8430426" cy="727364"/>
          </a:xfrm>
        </p:spPr>
        <p:txBody>
          <a:bodyPr>
            <a:normAutofit/>
          </a:bodyPr>
          <a:lstStyle/>
          <a:p>
            <a:r>
              <a:rPr lang="en-US" altLang="ja-JP" sz="2400" dirty="0" smtClean="0">
                <a:latin typeface="Arial" panose="020B0604020202020204" pitchFamily="34" charset="0"/>
                <a:cs typeface="Arial" panose="020B0604020202020204" pitchFamily="34" charset="0"/>
              </a:rPr>
              <a:t>9.</a:t>
            </a:r>
            <a:r>
              <a:rPr lang="ja-JP" altLang="en-US" sz="2400" dirty="0"/>
              <a:t>偽のショッピングサイトやオークションにだまされない</a:t>
            </a:r>
            <a:endParaRPr kumimoji="1" lang="ja-JP" altLang="en-US" sz="2400" dirty="0"/>
          </a:p>
        </p:txBody>
      </p:sp>
      <p:sp>
        <p:nvSpPr>
          <p:cNvPr id="3" name="スライド番号プレースホルダー 2"/>
          <p:cNvSpPr>
            <a:spLocks noGrp="1"/>
          </p:cNvSpPr>
          <p:nvPr>
            <p:ph type="sldNum" sz="quarter" idx="14"/>
          </p:nvPr>
        </p:nvSpPr>
        <p:spPr/>
        <p:txBody>
          <a:bodyPr/>
          <a:lstStyle/>
          <a:p>
            <a:r>
              <a:rPr lang="en-US" altLang="ja-JP" dirty="0"/>
              <a:t>31</a:t>
            </a:r>
            <a:endParaRPr lang="ja-JP" altLang="en-US" dirty="0"/>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14" name="サブタイトル 2"/>
          <p:cNvSpPr txBox="1">
            <a:spLocks/>
          </p:cNvSpPr>
          <p:nvPr/>
        </p:nvSpPr>
        <p:spPr>
          <a:xfrm>
            <a:off x="51271" y="946450"/>
            <a:ext cx="8691075" cy="3973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正規の通販サイトの例（サンリオオンラインショップの場合）</a:t>
            </a:r>
          </a:p>
        </p:txBody>
      </p:sp>
      <p:sp>
        <p:nvSpPr>
          <p:cNvPr id="9" name="サブタイトル 2"/>
          <p:cNvSpPr txBox="1">
            <a:spLocks/>
          </p:cNvSpPr>
          <p:nvPr/>
        </p:nvSpPr>
        <p:spPr>
          <a:xfrm>
            <a:off x="5238486" y="2327934"/>
            <a:ext cx="3676916" cy="37395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個人情報の扱いが明記されている。</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サイトのトップにリンクがない場合でも、住所などを入力する画面にリンクがある場合があります。</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また楽天市場のように、各店舗でのルールでは無く、取りまとめている会社のルールが適用される場合もあります。</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53" y="1343844"/>
            <a:ext cx="4896651" cy="5050987"/>
          </a:xfrm>
          <a:prstGeom prst="rect">
            <a:avLst/>
          </a:prstGeom>
        </p:spPr>
      </p:pic>
      <p:sp>
        <p:nvSpPr>
          <p:cNvPr id="11" name="サブタイトル 2"/>
          <p:cNvSpPr txBox="1">
            <a:spLocks/>
          </p:cNvSpPr>
          <p:nvPr/>
        </p:nvSpPr>
        <p:spPr>
          <a:xfrm>
            <a:off x="5334389" y="6147983"/>
            <a:ext cx="3865438"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http://privacy.rakuten.co.jp/</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直線コネクタ 12"/>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367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76" y="0"/>
            <a:ext cx="8430426" cy="727364"/>
          </a:xfrm>
        </p:spPr>
        <p:txBody>
          <a:bodyPr>
            <a:noAutofit/>
          </a:bodyPr>
          <a:lstStyle/>
          <a:p>
            <a:r>
              <a:rPr lang="en-US" altLang="ja-JP" sz="2400" dirty="0" smtClean="0">
                <a:latin typeface="Arial" panose="020B0604020202020204" pitchFamily="34" charset="0"/>
                <a:cs typeface="Arial" panose="020B0604020202020204" pitchFamily="34" charset="0"/>
              </a:rPr>
              <a:t>9.</a:t>
            </a:r>
            <a:r>
              <a:rPr lang="ja-JP" altLang="en-US" sz="2400" dirty="0"/>
              <a:t>偽のショッピングサイトやオークションにだまされない</a:t>
            </a:r>
            <a:endParaRPr kumimoji="1" lang="ja-JP" altLang="en-US" sz="2400" dirty="0"/>
          </a:p>
        </p:txBody>
      </p:sp>
      <p:sp>
        <p:nvSpPr>
          <p:cNvPr id="3" name="スライド番号プレースホルダー 2"/>
          <p:cNvSpPr>
            <a:spLocks noGrp="1"/>
          </p:cNvSpPr>
          <p:nvPr>
            <p:ph type="sldNum" sz="quarter" idx="14"/>
          </p:nvPr>
        </p:nvSpPr>
        <p:spPr/>
        <p:txBody>
          <a:bodyPr/>
          <a:lstStyle/>
          <a:p>
            <a:r>
              <a:rPr lang="en-US" altLang="ja-JP" dirty="0"/>
              <a:t>32</a:t>
            </a:r>
            <a:endParaRPr lang="ja-JP" altLang="en-US" dirty="0"/>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11" name="サブタイトル 2"/>
          <p:cNvSpPr txBox="1">
            <a:spLocks/>
          </p:cNvSpPr>
          <p:nvPr/>
        </p:nvSpPr>
        <p:spPr>
          <a:xfrm>
            <a:off x="0" y="831124"/>
            <a:ext cx="8691075" cy="3973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暗号化の仕組みが使われているときの表示例</a:t>
            </a:r>
          </a:p>
        </p:txBody>
      </p:sp>
      <p:sp>
        <p:nvSpPr>
          <p:cNvPr id="13" name="サブタイトル 2"/>
          <p:cNvSpPr txBox="1">
            <a:spLocks/>
          </p:cNvSpPr>
          <p:nvPr/>
        </p:nvSpPr>
        <p:spPr>
          <a:xfrm>
            <a:off x="5648684" y="3145703"/>
            <a:ext cx="3407957" cy="25851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住所やクレジット番号などを入力する画面では、情報を暗号化したり、サイトの正当性を証明したりする“</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https</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”で</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URL</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が始まっているか確認しましょう。</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ブラウザによって表示のされ方は異なります。</a:t>
            </a:r>
          </a:p>
        </p:txBody>
      </p:sp>
      <p:pic>
        <p:nvPicPr>
          <p:cNvPr id="15" name="図 14"/>
          <p:cNvPicPr>
            <a:picLocks noChangeAspect="1"/>
          </p:cNvPicPr>
          <p:nvPr/>
        </p:nvPicPr>
        <p:blipFill rotWithShape="1">
          <a:blip r:embed="rId4">
            <a:extLst>
              <a:ext uri="{28A0092B-C50C-407E-A947-70E740481C1C}">
                <a14:useLocalDpi xmlns:a14="http://schemas.microsoft.com/office/drawing/2010/main" val="0"/>
              </a:ext>
            </a:extLst>
          </a:blip>
          <a:srcRect r="43890" b="60615"/>
          <a:stretch/>
        </p:blipFill>
        <p:spPr>
          <a:xfrm>
            <a:off x="521291" y="3317067"/>
            <a:ext cx="4761215" cy="1124547"/>
          </a:xfrm>
          <a:prstGeom prst="rect">
            <a:avLst/>
          </a:prstGeom>
        </p:spPr>
      </p:pic>
      <p:pic>
        <p:nvPicPr>
          <p:cNvPr id="16" name="図 15"/>
          <p:cNvPicPr>
            <a:picLocks noChangeAspect="1"/>
          </p:cNvPicPr>
          <p:nvPr/>
        </p:nvPicPr>
        <p:blipFill rotWithShape="1">
          <a:blip r:embed="rId5">
            <a:extLst>
              <a:ext uri="{28A0092B-C50C-407E-A947-70E740481C1C}">
                <a14:useLocalDpi xmlns:a14="http://schemas.microsoft.com/office/drawing/2010/main" val="0"/>
              </a:ext>
            </a:extLst>
          </a:blip>
          <a:srcRect r="42617" b="66679"/>
          <a:stretch/>
        </p:blipFill>
        <p:spPr>
          <a:xfrm>
            <a:off x="521291" y="1576278"/>
            <a:ext cx="6414415" cy="986156"/>
          </a:xfrm>
          <a:prstGeom prst="rect">
            <a:avLst/>
          </a:prstGeom>
        </p:spPr>
      </p:pic>
      <p:pic>
        <p:nvPicPr>
          <p:cNvPr id="17" name="図 16"/>
          <p:cNvPicPr>
            <a:picLocks noChangeAspect="1"/>
          </p:cNvPicPr>
          <p:nvPr/>
        </p:nvPicPr>
        <p:blipFill rotWithShape="1">
          <a:blip r:embed="rId6">
            <a:extLst>
              <a:ext uri="{28A0092B-C50C-407E-A947-70E740481C1C}">
                <a14:useLocalDpi xmlns:a14="http://schemas.microsoft.com/office/drawing/2010/main" val="0"/>
              </a:ext>
            </a:extLst>
          </a:blip>
          <a:srcRect r="52243" b="68800"/>
          <a:stretch/>
        </p:blipFill>
        <p:spPr>
          <a:xfrm>
            <a:off x="521291" y="5113119"/>
            <a:ext cx="5079764" cy="1059937"/>
          </a:xfrm>
          <a:prstGeom prst="rect">
            <a:avLst/>
          </a:prstGeom>
        </p:spPr>
      </p:pic>
      <p:pic>
        <p:nvPicPr>
          <p:cNvPr id="18" name="図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812" y="1113944"/>
            <a:ext cx="669541" cy="669541"/>
          </a:xfrm>
          <a:prstGeom prst="rect">
            <a:avLst/>
          </a:prstGeom>
        </p:spPr>
      </p:pic>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113" y="2989988"/>
            <a:ext cx="480428" cy="480428"/>
          </a:xfrm>
          <a:prstGeom prst="rect">
            <a:avLst/>
          </a:prstGeom>
        </p:spPr>
      </p:pic>
      <p:pic>
        <p:nvPicPr>
          <p:cNvPr id="20" name="図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7024" y="4793300"/>
            <a:ext cx="490403" cy="490403"/>
          </a:xfrm>
          <a:prstGeom prst="rect">
            <a:avLst/>
          </a:prstGeom>
        </p:spPr>
      </p:pic>
      <p:cxnSp>
        <p:nvCxnSpPr>
          <p:cNvPr id="14" name="直線コネクタ 13"/>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832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76" y="0"/>
            <a:ext cx="8430426" cy="727364"/>
          </a:xfrm>
        </p:spPr>
        <p:txBody>
          <a:bodyPr>
            <a:noAutofit/>
          </a:bodyPr>
          <a:lstStyle/>
          <a:p>
            <a:r>
              <a:rPr lang="en-US" altLang="ja-JP" sz="2400" dirty="0" smtClean="0">
                <a:solidFill>
                  <a:srgbClr val="FF0000"/>
                </a:solidFill>
                <a:latin typeface="Arial" panose="020B0604020202020204" pitchFamily="34" charset="0"/>
                <a:cs typeface="Arial" panose="020B0604020202020204" pitchFamily="34" charset="0"/>
              </a:rPr>
              <a:t>9.</a:t>
            </a:r>
            <a:r>
              <a:rPr lang="ja-JP" altLang="en-US" sz="2400" dirty="0">
                <a:solidFill>
                  <a:srgbClr val="FF0000"/>
                </a:solidFill>
              </a:rPr>
              <a:t>偽のショッピングサイトやオークションにだまされない</a:t>
            </a:r>
            <a:endParaRPr lang="ja-JP" altLang="en-US" sz="2400"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4"/>
          </p:nvPr>
        </p:nvSpPr>
        <p:spPr/>
        <p:txBody>
          <a:bodyPr/>
          <a:lstStyle/>
          <a:p>
            <a:r>
              <a:rPr lang="en-US" altLang="ja-JP" dirty="0"/>
              <a:t>33</a:t>
            </a:r>
            <a:endParaRPr lang="ja-JP" altLang="en-US" dirty="0"/>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21" name="サブタイトル 2"/>
          <p:cNvSpPr txBox="1">
            <a:spLocks/>
          </p:cNvSpPr>
          <p:nvPr/>
        </p:nvSpPr>
        <p:spPr>
          <a:xfrm>
            <a:off x="773325" y="2321846"/>
            <a:ext cx="8142075" cy="1301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落札前の確認のポイント</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商品の内容・状態、取引条件。</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出品者の評価や、よせられた質問への回答を確認。</a:t>
            </a:r>
          </a:p>
        </p:txBody>
      </p:sp>
      <p:sp>
        <p:nvSpPr>
          <p:cNvPr id="7" name="サブタイトル 2"/>
          <p:cNvSpPr txBox="1">
            <a:spLocks/>
          </p:cNvSpPr>
          <p:nvPr/>
        </p:nvSpPr>
        <p:spPr>
          <a:xfrm>
            <a:off x="196552" y="1161764"/>
            <a:ext cx="6368186" cy="4080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オークションでは各種確認が重要</a:t>
            </a:r>
            <a:endParaRPr lang="en-US" altLang="ja-JP" sz="3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64738" y="3903252"/>
            <a:ext cx="2350664" cy="2427209"/>
          </a:xfrm>
          <a:prstGeom prst="rect">
            <a:avLst/>
          </a:prstGeom>
        </p:spPr>
      </p:pic>
      <p:sp>
        <p:nvSpPr>
          <p:cNvPr id="9" name="サブタイトル 2"/>
          <p:cNvSpPr txBox="1">
            <a:spLocks/>
          </p:cNvSpPr>
          <p:nvPr/>
        </p:nvSpPr>
        <p:spPr>
          <a:xfrm>
            <a:off x="773325" y="4204615"/>
            <a:ext cx="8142075" cy="20268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落札後の確認のポイント</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出品者の連絡先の確認、口座情報の確認。</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大手サイトでは、確認するポイントを解説したページや</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取引を仲介してくれるサービスもあるので有効利用する。</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直線コネクタ 9"/>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47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dirty="0"/>
              <a:t>このスライドの目的と使い方・注意事項</a:t>
            </a:r>
            <a:endParaRPr kumimoji="1" lang="ja-JP" altLang="en-US" dirty="0"/>
          </a:p>
        </p:txBody>
      </p:sp>
      <p:sp>
        <p:nvSpPr>
          <p:cNvPr id="7" name="スライド番号プレースホルダー 6"/>
          <p:cNvSpPr>
            <a:spLocks noGrp="1"/>
          </p:cNvSpPr>
          <p:nvPr>
            <p:ph type="sldNum" sz="quarter" idx="14"/>
          </p:nvPr>
        </p:nvSpPr>
        <p:spPr>
          <a:xfrm>
            <a:off x="196552" y="6492875"/>
            <a:ext cx="444383" cy="365125"/>
          </a:xfrm>
        </p:spPr>
        <p:txBody>
          <a:bodyPr/>
          <a:lstStyle/>
          <a:p>
            <a:endParaRPr lang="ja-JP" altLang="en-US" dirty="0"/>
          </a:p>
        </p:txBody>
      </p:sp>
      <p:sp>
        <p:nvSpPr>
          <p:cNvPr id="2" name="テキスト プレースホルダー 1"/>
          <p:cNvSpPr>
            <a:spLocks noGrp="1"/>
          </p:cNvSpPr>
          <p:nvPr>
            <p:ph type="body" sz="quarter" idx="12"/>
          </p:nvPr>
        </p:nvSpPr>
        <p:spPr>
          <a:xfrm>
            <a:off x="256374" y="1589778"/>
            <a:ext cx="8755582" cy="4585735"/>
          </a:xfrm>
        </p:spPr>
        <p:txBody>
          <a:bodyPr/>
          <a:lstStyle/>
          <a:p>
            <a:pPr marL="0" indent="0">
              <a:buNone/>
            </a:pPr>
            <a:r>
              <a:rPr lang="ja-JP" altLang="en-US" sz="1600" dirty="0"/>
              <a:t>・セキュリティの技術的な側面を厳密に表現する事よりも、より一般のユーザが理解出来ることを優先しているため、技術的に厳密性に欠ける部分や、可能性の低い事象についてはあえて触れていない等の特徴があります。</a:t>
            </a:r>
            <a:r>
              <a:rPr lang="en-US" altLang="ja-JP" sz="1600" dirty="0"/>
              <a:t/>
            </a:r>
            <a:br>
              <a:rPr lang="en-US" altLang="ja-JP" sz="1600" dirty="0"/>
            </a:br>
            <a:endParaRPr lang="en-US" altLang="ja-JP" sz="1600" dirty="0"/>
          </a:p>
          <a:p>
            <a:pPr marL="0" indent="0">
              <a:buNone/>
            </a:pPr>
            <a:r>
              <a:rPr lang="ja-JP" altLang="en-US" sz="1600" dirty="0"/>
              <a:t>・各項目の最初のスライドのノート部分に、</a:t>
            </a:r>
            <a:r>
              <a:rPr lang="en-US" altLang="ja-JP" sz="1600" dirty="0"/>
              <a:t>【</a:t>
            </a:r>
            <a:r>
              <a:rPr lang="ja-JP" altLang="en-US" sz="1600" dirty="0"/>
              <a:t>伝え方のポイント</a:t>
            </a:r>
            <a:r>
              <a:rPr lang="en-US" altLang="ja-JP" sz="1600" dirty="0"/>
              <a:t>】</a:t>
            </a:r>
            <a:r>
              <a:rPr lang="ja-JP" altLang="en-US" sz="1600" dirty="0"/>
              <a:t>と</a:t>
            </a:r>
            <a:r>
              <a:rPr lang="en-US" altLang="ja-JP" sz="1600" dirty="0"/>
              <a:t>【</a:t>
            </a:r>
            <a:r>
              <a:rPr lang="ja-JP" altLang="en-US" sz="1600" dirty="0"/>
              <a:t>補足情報</a:t>
            </a:r>
            <a:r>
              <a:rPr lang="en-US" altLang="ja-JP" sz="1600" dirty="0"/>
              <a:t>】</a:t>
            </a:r>
            <a:r>
              <a:rPr lang="ja-JP" altLang="en-US" sz="1600" dirty="0"/>
              <a:t>を記載しています。セミナーや研修をするときの参考にしてください。</a:t>
            </a:r>
            <a:endParaRPr lang="en-US" altLang="ja-JP" sz="1600" dirty="0"/>
          </a:p>
          <a:p>
            <a:pPr marL="0" indent="0">
              <a:buNone/>
            </a:pPr>
            <a:r>
              <a:rPr lang="ja-JP" altLang="en-US" sz="1600" dirty="0"/>
              <a:t>（全体像を把握しやすいようにするため、最初のスライドのノート部分にまとめて記載しています。）</a:t>
            </a:r>
            <a:endParaRPr lang="en-US" altLang="ja-JP" sz="1600" dirty="0"/>
          </a:p>
          <a:p>
            <a:pPr marL="0" indent="0">
              <a:buNone/>
            </a:pPr>
            <a:r>
              <a:rPr lang="ja-JP" altLang="en-US" sz="1600" dirty="0"/>
              <a:t>ノートは、</a:t>
            </a:r>
            <a:r>
              <a:rPr lang="en-US" altLang="ja-JP" sz="1600" dirty="0"/>
              <a:t>PowerPoint</a:t>
            </a:r>
            <a:r>
              <a:rPr lang="ja-JP" altLang="en-US" sz="1600" dirty="0"/>
              <a:t>の標準である</a:t>
            </a:r>
            <a:r>
              <a:rPr lang="en-US" altLang="ja-JP" sz="1600" dirty="0"/>
              <a:t>MS P</a:t>
            </a:r>
            <a:r>
              <a:rPr lang="ja-JP" altLang="en-US" sz="1600" dirty="0"/>
              <a:t>ゴシック </a:t>
            </a:r>
            <a:r>
              <a:rPr lang="en-US" altLang="ja-JP" sz="1600" dirty="0"/>
              <a:t>12</a:t>
            </a:r>
            <a:r>
              <a:rPr lang="ja-JP" altLang="en-US" sz="1600" dirty="0"/>
              <a:t>ポイントで印刷した場合に最適化されています。</a:t>
            </a:r>
            <a:endParaRPr lang="en-US" altLang="ja-JP" sz="1600" dirty="0"/>
          </a:p>
          <a:p>
            <a:pPr marL="0" indent="0">
              <a:buNone/>
            </a:pPr>
            <a:r>
              <a:rPr lang="ja-JP" altLang="en-US" sz="1600" dirty="0"/>
              <a:t/>
            </a:r>
            <a:br>
              <a:rPr lang="ja-JP" altLang="en-US" sz="1600" dirty="0"/>
            </a:br>
            <a:r>
              <a:rPr lang="ja-JP" altLang="en-US" sz="1600" dirty="0"/>
              <a:t>・各スライドは最大</a:t>
            </a:r>
            <a:r>
              <a:rPr lang="en-US" altLang="ja-JP" sz="1600" dirty="0"/>
              <a:t>5</a:t>
            </a:r>
            <a:r>
              <a:rPr lang="ja-JP" altLang="en-US" sz="1600" dirty="0"/>
              <a:t>分程度（各項目）で解説することを想定して作成されており、すべてを解説するのに</a:t>
            </a:r>
            <a:r>
              <a:rPr lang="en-US" altLang="ja-JP" sz="1600" dirty="0"/>
              <a:t>90</a:t>
            </a:r>
            <a:r>
              <a:rPr lang="ja-JP" altLang="en-US" sz="1600" dirty="0"/>
              <a:t>分程度の時間を利用するのを標準と想定しています。</a:t>
            </a:r>
            <a:endParaRPr lang="en-US" altLang="ja-JP" sz="1600" dirty="0"/>
          </a:p>
          <a:p>
            <a:endParaRPr lang="en-US" altLang="ja-JP" sz="1600" dirty="0"/>
          </a:p>
          <a:p>
            <a:r>
              <a:rPr lang="ja-JP" altLang="en-US" sz="1600" dirty="0"/>
              <a:t>このスライドは、非営利目的に限り改変を含めた二次利用が可能です。営利目的の場合は別途ご相談ください。また、改変した場合も改変したものを提出してください。</a:t>
            </a:r>
            <a:endParaRPr kumimoji="1" lang="ja-JP" altLang="en-US" sz="1600" dirty="0"/>
          </a:p>
        </p:txBody>
      </p:sp>
    </p:spTree>
    <p:extLst>
      <p:ext uri="{BB962C8B-B14F-4D97-AF65-F5344CB8AC3E}">
        <p14:creationId xmlns:p14="http://schemas.microsoft.com/office/powerpoint/2010/main" val="3935097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430426" cy="727364"/>
          </a:xfrm>
        </p:spPr>
        <p:txBody>
          <a:bodyPr>
            <a:normAutofit/>
          </a:bodyPr>
          <a:lstStyle/>
          <a:p>
            <a:r>
              <a:rPr lang="en-US" altLang="ja-JP" dirty="0" smtClean="0">
                <a:solidFill>
                  <a:srgbClr val="FF0000"/>
                </a:solidFill>
                <a:latin typeface="Arial" panose="020B0604020202020204" pitchFamily="34" charset="0"/>
                <a:cs typeface="Arial" panose="020B0604020202020204" pitchFamily="34" charset="0"/>
              </a:rPr>
              <a:t>10.</a:t>
            </a:r>
            <a:r>
              <a:rPr lang="ja-JP" altLang="en-US" dirty="0">
                <a:solidFill>
                  <a:srgbClr val="FF0000"/>
                </a:solidFill>
                <a:latin typeface="Arial" panose="020B0604020202020204" pitchFamily="34" charset="0"/>
                <a:cs typeface="Arial" panose="020B0604020202020204" pitchFamily="34" charset="0"/>
              </a:rPr>
              <a:t>パスワードを安全に管理するには？</a:t>
            </a:r>
          </a:p>
        </p:txBody>
      </p:sp>
      <p:sp>
        <p:nvSpPr>
          <p:cNvPr id="3" name="スライド番号プレースホルダー 2"/>
          <p:cNvSpPr>
            <a:spLocks noGrp="1"/>
          </p:cNvSpPr>
          <p:nvPr>
            <p:ph type="sldNum" sz="quarter" idx="14"/>
          </p:nvPr>
        </p:nvSpPr>
        <p:spPr/>
        <p:txBody>
          <a:bodyPr/>
          <a:lstStyle/>
          <a:p>
            <a:r>
              <a:rPr lang="en-US" altLang="ja-JP" dirty="0"/>
              <a:t>36</a:t>
            </a:r>
            <a:endParaRPr lang="ja-JP" altLang="en-US" dirty="0"/>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l="20134" t="7736" r="23154"/>
          <a:stretch/>
        </p:blipFill>
        <p:spPr>
          <a:xfrm flipH="1">
            <a:off x="7514047" y="804061"/>
            <a:ext cx="1598780" cy="1950796"/>
          </a:xfrm>
          <a:prstGeom prst="rect">
            <a:avLst/>
          </a:prstGeom>
        </p:spPr>
      </p:pic>
      <p:sp>
        <p:nvSpPr>
          <p:cNvPr id="12" name="タイトル 8"/>
          <p:cNvSpPr txBox="1">
            <a:spLocks/>
          </p:cNvSpPr>
          <p:nvPr/>
        </p:nvSpPr>
        <p:spPr>
          <a:xfrm>
            <a:off x="418743" y="1687097"/>
            <a:ext cx="8135596" cy="298383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sz="4400" dirty="0">
                <a:solidFill>
                  <a:schemeClr val="tx1"/>
                </a:solidFill>
              </a:rPr>
              <a:t>SNS</a:t>
            </a:r>
            <a:r>
              <a:rPr lang="ja-JP" altLang="en-US" sz="4400" dirty="0">
                <a:solidFill>
                  <a:schemeClr val="tx1"/>
                </a:solidFill>
              </a:rPr>
              <a:t>の乗っ取り なりすまし</a:t>
            </a:r>
            <a:r>
              <a:rPr lang="en-US" altLang="ja-JP" sz="4400" dirty="0">
                <a:solidFill>
                  <a:schemeClr val="tx1"/>
                </a:solidFill>
              </a:rPr>
              <a:t/>
            </a:r>
            <a:br>
              <a:rPr lang="en-US" altLang="ja-JP" sz="4400" dirty="0">
                <a:solidFill>
                  <a:schemeClr val="tx1"/>
                </a:solidFill>
              </a:rPr>
            </a:br>
            <a:r>
              <a:rPr lang="ja-JP" altLang="en-US" sz="4400" dirty="0">
                <a:solidFill>
                  <a:schemeClr val="tx1"/>
                </a:solidFill>
              </a:rPr>
              <a:t>不正送金</a:t>
            </a:r>
            <a:r>
              <a:rPr lang="en-US" altLang="ja-JP" sz="4400" dirty="0">
                <a:solidFill>
                  <a:schemeClr val="tx1"/>
                </a:solidFill>
              </a:rPr>
              <a:t/>
            </a:r>
            <a:br>
              <a:rPr lang="en-US" altLang="ja-JP" sz="4400" dirty="0">
                <a:solidFill>
                  <a:schemeClr val="tx1"/>
                </a:solidFill>
              </a:rPr>
            </a:br>
            <a:r>
              <a:rPr lang="ja-JP" altLang="en-US" sz="4400" dirty="0">
                <a:solidFill>
                  <a:schemeClr val="tx1"/>
                </a:solidFill>
              </a:rPr>
              <a:t>個人情報の漏えい</a:t>
            </a:r>
            <a:r>
              <a:rPr lang="en-US" altLang="ja-JP" sz="4400" dirty="0">
                <a:solidFill>
                  <a:schemeClr val="tx1"/>
                </a:solidFill>
              </a:rPr>
              <a:t/>
            </a:r>
            <a:br>
              <a:rPr lang="en-US" altLang="ja-JP" sz="4400" dirty="0">
                <a:solidFill>
                  <a:schemeClr val="tx1"/>
                </a:solidFill>
              </a:rPr>
            </a:br>
            <a:r>
              <a:rPr lang="ja-JP" altLang="en-US" sz="4400" dirty="0">
                <a:solidFill>
                  <a:schemeClr val="tx1"/>
                </a:solidFill>
              </a:rPr>
              <a:t>被害の連鎖</a:t>
            </a:r>
          </a:p>
        </p:txBody>
      </p:sp>
      <p:pic>
        <p:nvPicPr>
          <p:cNvPr id="13" name="図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6374" y="4782352"/>
            <a:ext cx="2280697" cy="1710523"/>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8511" y="3902870"/>
            <a:ext cx="2630698" cy="2425386"/>
          </a:xfrm>
          <a:prstGeom prst="rect">
            <a:avLst/>
          </a:prstGeom>
        </p:spPr>
      </p:pic>
      <p:cxnSp>
        <p:nvCxnSpPr>
          <p:cNvPr id="10" name="直線コネクタ 9"/>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410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76" y="0"/>
            <a:ext cx="8430426" cy="727364"/>
          </a:xfrm>
        </p:spPr>
        <p:txBody>
          <a:bodyPr>
            <a:normAutofit/>
          </a:bodyPr>
          <a:lstStyle/>
          <a:p>
            <a:r>
              <a:rPr lang="en-US" altLang="ja-JP" dirty="0" smtClean="0">
                <a:latin typeface="Arial" panose="020B0604020202020204" pitchFamily="34" charset="0"/>
                <a:cs typeface="Arial" panose="020B0604020202020204" pitchFamily="34" charset="0"/>
              </a:rPr>
              <a:t>10.</a:t>
            </a:r>
            <a:r>
              <a:rPr lang="ja-JP" altLang="en-US" dirty="0">
                <a:latin typeface="Arial" panose="020B0604020202020204" pitchFamily="34" charset="0"/>
                <a:cs typeface="Arial" panose="020B0604020202020204" pitchFamily="34" charset="0"/>
              </a:rPr>
              <a:t>パスワードを安全に管理するには？</a:t>
            </a:r>
          </a:p>
        </p:txBody>
      </p:sp>
      <p:sp>
        <p:nvSpPr>
          <p:cNvPr id="3" name="スライド番号プレースホルダー 2"/>
          <p:cNvSpPr>
            <a:spLocks noGrp="1"/>
          </p:cNvSpPr>
          <p:nvPr>
            <p:ph type="sldNum" sz="quarter" idx="14"/>
          </p:nvPr>
        </p:nvSpPr>
        <p:spPr/>
        <p:txBody>
          <a:bodyPr/>
          <a:lstStyle/>
          <a:p>
            <a:r>
              <a:rPr lang="en-US" altLang="ja-JP" dirty="0"/>
              <a:t>37</a:t>
            </a:r>
            <a:endParaRPr lang="ja-JP" altLang="en-US" dirty="0"/>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18" name="下矢印 17"/>
          <p:cNvSpPr/>
          <p:nvPr/>
        </p:nvSpPr>
        <p:spPr>
          <a:xfrm rot="13640456">
            <a:off x="3381211" y="2773734"/>
            <a:ext cx="674464" cy="2403421"/>
          </a:xfrm>
          <a:prstGeom prst="downArrow">
            <a:avLst>
              <a:gd name="adj1" fmla="val 50000"/>
              <a:gd name="adj2" fmla="val 117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サブタイトル 2"/>
          <p:cNvSpPr txBox="1">
            <a:spLocks/>
          </p:cNvSpPr>
          <p:nvPr/>
        </p:nvSpPr>
        <p:spPr>
          <a:xfrm>
            <a:off x="394529" y="1160986"/>
            <a:ext cx="3957354" cy="3103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パスワードの使い回しは厳禁。</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414" y="1804038"/>
            <a:ext cx="2446052" cy="1879965"/>
          </a:xfrm>
          <a:prstGeom prst="rect">
            <a:avLst/>
          </a:prstGeom>
        </p:spPr>
      </p:pic>
      <p:pic>
        <p:nvPicPr>
          <p:cNvPr id="21" name="図 2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88187" y="4896740"/>
            <a:ext cx="1420507" cy="1189287"/>
          </a:xfrm>
          <a:prstGeom prst="rect">
            <a:avLst/>
          </a:prstGeom>
        </p:spPr>
      </p:pic>
      <p:sp>
        <p:nvSpPr>
          <p:cNvPr id="26" name="下矢印 25"/>
          <p:cNvSpPr/>
          <p:nvPr/>
        </p:nvSpPr>
        <p:spPr>
          <a:xfrm>
            <a:off x="1622425" y="3605560"/>
            <a:ext cx="674464" cy="1197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サブタイトル 2"/>
          <p:cNvSpPr txBox="1">
            <a:spLocks/>
          </p:cNvSpPr>
          <p:nvPr/>
        </p:nvSpPr>
        <p:spPr>
          <a:xfrm>
            <a:off x="51271" y="4028001"/>
            <a:ext cx="4805363" cy="3221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一つのサイトから</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ID,</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パスワードが漏えい。</a:t>
            </a:r>
          </a:p>
        </p:txBody>
      </p:sp>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8206" y="1608131"/>
            <a:ext cx="2603080" cy="1961260"/>
          </a:xfrm>
          <a:prstGeom prst="rect">
            <a:avLst/>
          </a:prstGeom>
        </p:spPr>
      </p:pic>
      <p:pic>
        <p:nvPicPr>
          <p:cNvPr id="30" name="図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4305" y="2698720"/>
            <a:ext cx="2845749" cy="2187162"/>
          </a:xfrm>
          <a:prstGeom prst="rect">
            <a:avLst/>
          </a:prstGeom>
        </p:spPr>
      </p:pic>
      <p:pic>
        <p:nvPicPr>
          <p:cNvPr id="31" name="図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9386" y="4099250"/>
            <a:ext cx="2641706" cy="2030341"/>
          </a:xfrm>
          <a:prstGeom prst="rect">
            <a:avLst/>
          </a:prstGeom>
        </p:spPr>
      </p:pic>
      <p:sp>
        <p:nvSpPr>
          <p:cNvPr id="32" name="サブタイトル 2"/>
          <p:cNvSpPr txBox="1">
            <a:spLocks/>
          </p:cNvSpPr>
          <p:nvPr/>
        </p:nvSpPr>
        <p:spPr>
          <a:xfrm>
            <a:off x="3962292" y="836609"/>
            <a:ext cx="4554908" cy="6183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同じパスワードを設定していたサービスはすべて侵害される。</a:t>
            </a:r>
          </a:p>
        </p:txBody>
      </p:sp>
      <p:sp>
        <p:nvSpPr>
          <p:cNvPr id="17" name="サブタイトル 2"/>
          <p:cNvSpPr txBox="1">
            <a:spLocks/>
          </p:cNvSpPr>
          <p:nvPr/>
        </p:nvSpPr>
        <p:spPr>
          <a:xfrm>
            <a:off x="418743" y="1578383"/>
            <a:ext cx="4211662"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Google https://accounts.google.com</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サブタイトル 2"/>
          <p:cNvSpPr txBox="1">
            <a:spLocks/>
          </p:cNvSpPr>
          <p:nvPr/>
        </p:nvSpPr>
        <p:spPr>
          <a:xfrm>
            <a:off x="4429386" y="6255795"/>
            <a:ext cx="4211662"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Facebook</a:t>
            </a:r>
            <a:b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https://www.facebook.com/</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サブタイトル 2"/>
          <p:cNvSpPr txBox="1">
            <a:spLocks/>
          </p:cNvSpPr>
          <p:nvPr/>
        </p:nvSpPr>
        <p:spPr>
          <a:xfrm>
            <a:off x="7147179" y="4935766"/>
            <a:ext cx="2091763"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Twitter https://twitter.com/</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サブタイトル 2"/>
          <p:cNvSpPr txBox="1">
            <a:spLocks/>
          </p:cNvSpPr>
          <p:nvPr/>
        </p:nvSpPr>
        <p:spPr>
          <a:xfrm>
            <a:off x="4899325" y="1401341"/>
            <a:ext cx="4211662"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 三菱東京</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UFJ</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銀行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http://www.bk.mufg.jp/</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5" name="直線コネクタ 24"/>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459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76" y="0"/>
            <a:ext cx="8430426" cy="727364"/>
          </a:xfrm>
        </p:spPr>
        <p:txBody>
          <a:bodyPr>
            <a:normAutofit/>
          </a:bodyPr>
          <a:lstStyle/>
          <a:p>
            <a:r>
              <a:rPr lang="en-US" altLang="ja-JP" dirty="0" smtClean="0">
                <a:latin typeface="Arial" panose="020B0604020202020204" pitchFamily="34" charset="0"/>
                <a:cs typeface="Arial" panose="020B0604020202020204" pitchFamily="34" charset="0"/>
              </a:rPr>
              <a:t>10.</a:t>
            </a:r>
            <a:r>
              <a:rPr lang="ja-JP" altLang="en-US" dirty="0">
                <a:latin typeface="Arial" panose="020B0604020202020204" pitchFamily="34" charset="0"/>
                <a:cs typeface="Arial" panose="020B0604020202020204" pitchFamily="34" charset="0"/>
              </a:rPr>
              <a:t>パスワードを安全に管理するには？</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13" name="サブタイトル 2"/>
          <p:cNvSpPr txBox="1">
            <a:spLocks/>
          </p:cNvSpPr>
          <p:nvPr/>
        </p:nvSpPr>
        <p:spPr>
          <a:xfrm>
            <a:off x="140025" y="881372"/>
            <a:ext cx="6696204" cy="3781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パスワードづくりのマイルールをつくる</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サブタイトル 2"/>
          <p:cNvSpPr txBox="1">
            <a:spLocks/>
          </p:cNvSpPr>
          <p:nvPr/>
        </p:nvSpPr>
        <p:spPr>
          <a:xfrm>
            <a:off x="51271" y="1434114"/>
            <a:ext cx="8780807" cy="51001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ガイドブックの例</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）ベースになる言葉を設定</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座右の銘、好きな言葉など。</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　　　　たとえば　</a:t>
            </a:r>
            <a:r>
              <a:rPr lang="en-US" altLang="ja-JP" dirty="0" err="1">
                <a:latin typeface="メイリオ" panose="020B0604030504040204" pitchFamily="50" charset="-128"/>
                <a:ea typeface="メイリオ" panose="020B0604030504040204" pitchFamily="50" charset="-128"/>
                <a:cs typeface="メイリオ" panose="020B0604030504040204" pitchFamily="50" charset="-128"/>
              </a:rPr>
              <a:t>hayabusa</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とする。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）で決めた言葉に数字を埋め込む</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　　　　親や恋人の誕生日、車のナンバーなど</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4h9ay6abu3sa</a:t>
            </a:r>
          </a:p>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　　　この時、埋め込む位置の間隔をずらすなどして工夫する。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38</a:t>
            </a:r>
            <a:endParaRPr lang="ja-JP" altLang="en-US" dirty="0"/>
          </a:p>
        </p:txBody>
      </p:sp>
      <p:cxnSp>
        <p:nvCxnSpPr>
          <p:cNvPr id="9" name="直線コネクタ 8"/>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754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76" y="0"/>
            <a:ext cx="8430426" cy="727364"/>
          </a:xfrm>
        </p:spPr>
        <p:txBody>
          <a:bodyPr>
            <a:normAutofit/>
          </a:bodyPr>
          <a:lstStyle/>
          <a:p>
            <a:r>
              <a:rPr lang="en-US" altLang="ja-JP" dirty="0" smtClean="0">
                <a:latin typeface="Arial" panose="020B0604020202020204" pitchFamily="34" charset="0"/>
                <a:cs typeface="Arial" panose="020B0604020202020204" pitchFamily="34" charset="0"/>
              </a:rPr>
              <a:t>10.</a:t>
            </a:r>
            <a:r>
              <a:rPr lang="ja-JP" altLang="en-US" dirty="0">
                <a:latin typeface="Arial" panose="020B0604020202020204" pitchFamily="34" charset="0"/>
                <a:cs typeface="Arial" panose="020B0604020202020204" pitchFamily="34" charset="0"/>
              </a:rPr>
              <a:t>パスワードを安全に管理するには？</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14" name="サブタイトル 2"/>
          <p:cNvSpPr txBox="1">
            <a:spLocks/>
          </p:cNvSpPr>
          <p:nvPr/>
        </p:nvSpPr>
        <p:spPr>
          <a:xfrm>
            <a:off x="243551" y="1315174"/>
            <a:ext cx="8780807" cy="51001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）をベースとして、サービスごとに</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　　　サービス名を追加して完成。</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Yahoo!</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なら</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ya</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4h9ay6abu3sa</a:t>
            </a:r>
          </a:p>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Amazon</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なら</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am</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4h9ay6abu3sa</a:t>
            </a:r>
          </a:p>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　　　など、さらに大文字、小文字記号を加えるとよい。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サブタイトル 2"/>
          <p:cNvSpPr txBox="1">
            <a:spLocks/>
          </p:cNvSpPr>
          <p:nvPr/>
        </p:nvSpPr>
        <p:spPr>
          <a:xfrm>
            <a:off x="140025" y="881372"/>
            <a:ext cx="6696204" cy="3781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パスワードづくりのマイルールをつくる</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39</a:t>
            </a:r>
            <a:endParaRPr lang="ja-JP" altLang="en-US" dirty="0"/>
          </a:p>
        </p:txBody>
      </p:sp>
      <p:cxnSp>
        <p:nvCxnSpPr>
          <p:cNvPr id="9" name="直線コネクタ 8"/>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382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76" y="0"/>
            <a:ext cx="8430426" cy="727364"/>
          </a:xfrm>
        </p:spPr>
        <p:txBody>
          <a:bodyPr>
            <a:normAutofit/>
          </a:bodyPr>
          <a:lstStyle/>
          <a:p>
            <a:r>
              <a:rPr lang="en-US" altLang="ja-JP" dirty="0" smtClean="0">
                <a:latin typeface="Arial" panose="020B0604020202020204" pitchFamily="34" charset="0"/>
                <a:cs typeface="Arial" panose="020B0604020202020204" pitchFamily="34" charset="0"/>
              </a:rPr>
              <a:t>10.</a:t>
            </a:r>
            <a:r>
              <a:rPr lang="ja-JP" altLang="en-US" dirty="0">
                <a:latin typeface="Arial" panose="020B0604020202020204" pitchFamily="34" charset="0"/>
                <a:cs typeface="Arial" panose="020B0604020202020204" pitchFamily="34" charset="0"/>
              </a:rPr>
              <a:t>パスワードを安全に管理するには？</a:t>
            </a:r>
          </a:p>
        </p:txBody>
      </p:sp>
      <p:sp>
        <p:nvSpPr>
          <p:cNvPr id="3" name="スライド番号プレースホルダー 2"/>
          <p:cNvSpPr>
            <a:spLocks noGrp="1"/>
          </p:cNvSpPr>
          <p:nvPr>
            <p:ph type="sldNum" sz="quarter" idx="14"/>
          </p:nvPr>
        </p:nvSpPr>
        <p:spPr/>
        <p:txBody>
          <a:bodyPr/>
          <a:lstStyle/>
          <a:p>
            <a:r>
              <a:rPr lang="en-US" altLang="ja-JP" dirty="0"/>
              <a:t>40</a:t>
            </a:r>
            <a:endParaRPr lang="ja-JP" altLang="en-US" dirty="0"/>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17" name="サブタイトル 2"/>
          <p:cNvSpPr txBox="1">
            <a:spLocks/>
          </p:cNvSpPr>
          <p:nvPr/>
        </p:nvSpPr>
        <p:spPr>
          <a:xfrm>
            <a:off x="140026" y="881373"/>
            <a:ext cx="4500340" cy="3103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800" b="1" u="sng" dirty="0">
                <a:latin typeface="メイリオ" panose="020B0604030504040204" pitchFamily="50" charset="-128"/>
                <a:ea typeface="メイリオ" panose="020B0604030504040204" pitchFamily="50" charset="-128"/>
                <a:cs typeface="メイリオ" panose="020B0604030504040204" pitchFamily="50" charset="-128"/>
              </a:rPr>
              <a:t>パスワード管理ツールを使う</a:t>
            </a:r>
            <a:endParaRPr lang="en-US" altLang="ja-JP" sz="18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サブタイトル 2"/>
          <p:cNvSpPr txBox="1">
            <a:spLocks/>
          </p:cNvSpPr>
          <p:nvPr/>
        </p:nvSpPr>
        <p:spPr>
          <a:xfrm>
            <a:off x="243551" y="1315174"/>
            <a:ext cx="8780807" cy="50087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マイルールでパスワードを作成しても管理が大変な時は、パスワード管理ツールを利用するとよい。</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パスワード管理ツールは様々なものがあるが、いわゆるアンチウイルスソフトなどを提供しているしっかりとしたベンダーのものを選ぶのがよい。</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pPr>
            <a:endParaRPr lang="en-US" altLang="ja-JP" sz="1400" dirty="0">
              <a:latin typeface="游ゴシック" panose="020B0400000000000000" pitchFamily="50" charset="-128"/>
              <a:ea typeface="游ゴシック" panose="020B0400000000000000" pitchFamily="50" charset="-128"/>
            </a:endParaRPr>
          </a:p>
          <a:p>
            <a:pPr algn="l"/>
            <a:endParaRPr lang="en-US" altLang="ja-JP" sz="1400" dirty="0">
              <a:latin typeface="游ゴシック" panose="020B0400000000000000" pitchFamily="50" charset="-128"/>
              <a:ea typeface="游ゴシック" panose="020B0400000000000000" pitchFamily="50" charset="-128"/>
            </a:endParaRPr>
          </a:p>
          <a:p>
            <a:pPr algn="l"/>
            <a:endParaRPr lang="en-US" altLang="ja-JP" sz="1400" dirty="0">
              <a:latin typeface="游ゴシック" panose="020B0400000000000000" pitchFamily="50" charset="-128"/>
              <a:ea typeface="游ゴシック" panose="020B0400000000000000" pitchFamily="50" charset="-128"/>
            </a:endParaRPr>
          </a:p>
        </p:txBody>
      </p:sp>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0361" y="2647659"/>
            <a:ext cx="2893316" cy="2202653"/>
          </a:xfrm>
          <a:prstGeom prst="rect">
            <a:avLst/>
          </a:prstGeom>
        </p:spPr>
      </p:pic>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300" y="2821248"/>
            <a:ext cx="2893316" cy="2202653"/>
          </a:xfrm>
          <a:prstGeom prst="rect">
            <a:avLst/>
          </a:prstGeom>
        </p:spPr>
      </p:pic>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9658" y="3338613"/>
            <a:ext cx="2893316" cy="2202653"/>
          </a:xfrm>
          <a:prstGeom prst="rect">
            <a:avLst/>
          </a:prstGeom>
        </p:spPr>
      </p:pic>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3372" y="3777233"/>
            <a:ext cx="3078384" cy="2343543"/>
          </a:xfrm>
          <a:prstGeom prst="rect">
            <a:avLst/>
          </a:prstGeom>
        </p:spPr>
      </p:pic>
      <p:sp>
        <p:nvSpPr>
          <p:cNvPr id="13" name="サブタイトル 2"/>
          <p:cNvSpPr txBox="1">
            <a:spLocks/>
          </p:cNvSpPr>
          <p:nvPr/>
        </p:nvSpPr>
        <p:spPr>
          <a:xfrm>
            <a:off x="1364550" y="6172704"/>
            <a:ext cx="4642370" cy="2264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ESET </a:t>
            </a:r>
            <a:b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http://canon-its.jp/product/eset/private/family/index.html</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サブタイトル 2"/>
          <p:cNvSpPr txBox="1">
            <a:spLocks/>
          </p:cNvSpPr>
          <p:nvPr/>
        </p:nvSpPr>
        <p:spPr>
          <a:xfrm>
            <a:off x="284365" y="2585558"/>
            <a:ext cx="4211662"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Symantec https://identitysafe.norton.com/</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サブタイトル 2"/>
          <p:cNvSpPr txBox="1">
            <a:spLocks/>
          </p:cNvSpPr>
          <p:nvPr/>
        </p:nvSpPr>
        <p:spPr>
          <a:xfrm>
            <a:off x="5080785" y="5609274"/>
            <a:ext cx="4211662"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 </a:t>
            </a:r>
            <a:r>
              <a:rPr lang="en-US" altLang="ja-JP" sz="1100" dirty="0" err="1">
                <a:latin typeface="メイリオ" panose="020B0604030504040204" pitchFamily="50" charset="-128"/>
                <a:ea typeface="メイリオ" panose="020B0604030504040204" pitchFamily="50" charset="-128"/>
                <a:cs typeface="メイリオ" panose="020B0604030504040204" pitchFamily="50" charset="-128"/>
              </a:rPr>
              <a:t>Macafee</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http://www.mcafee.com/japan/home/pd/</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サブタイトル 2"/>
          <p:cNvSpPr txBox="1">
            <a:spLocks/>
          </p:cNvSpPr>
          <p:nvPr/>
        </p:nvSpPr>
        <p:spPr>
          <a:xfrm>
            <a:off x="5234506" y="2290352"/>
            <a:ext cx="4211662"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 トレンドマイクロ</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http://safe.trendmicro.jp/products/pwmgr.aspx</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直線コネクタ 17"/>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270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430426" cy="727364"/>
          </a:xfrm>
        </p:spPr>
        <p:txBody>
          <a:bodyPr>
            <a:normAutofit fontScale="90000"/>
          </a:bodyPr>
          <a:lstStyle/>
          <a:p>
            <a:r>
              <a:rPr lang="en-US" altLang="ja-JP" dirty="0" smtClean="0">
                <a:solidFill>
                  <a:srgbClr val="FF0000"/>
                </a:solidFill>
                <a:latin typeface="Arial" panose="020B0604020202020204" pitchFamily="34" charset="0"/>
                <a:cs typeface="Arial" panose="020B0604020202020204" pitchFamily="34" charset="0"/>
              </a:rPr>
              <a:t>11.</a:t>
            </a:r>
            <a:r>
              <a:rPr lang="ja-JP" altLang="en-US" dirty="0">
                <a:solidFill>
                  <a:srgbClr val="FF0000"/>
                </a:solidFill>
                <a:latin typeface="Arial" panose="020B0604020202020204" pitchFamily="34" charset="0"/>
                <a:cs typeface="Arial" panose="020B0604020202020204" pitchFamily="34" charset="0"/>
              </a:rPr>
              <a:t>無料ゲームやアプリの追加課金に注意</a:t>
            </a:r>
          </a:p>
        </p:txBody>
      </p:sp>
      <p:sp>
        <p:nvSpPr>
          <p:cNvPr id="3" name="スライド番号プレースホルダー 2"/>
          <p:cNvSpPr>
            <a:spLocks noGrp="1"/>
          </p:cNvSpPr>
          <p:nvPr>
            <p:ph type="sldNum" sz="quarter" idx="14"/>
          </p:nvPr>
        </p:nvSpPr>
        <p:spPr/>
        <p:txBody>
          <a:bodyPr/>
          <a:lstStyle/>
          <a:p>
            <a:r>
              <a:rPr lang="en-US" altLang="ja-JP" dirty="0"/>
              <a:t>41</a:t>
            </a:r>
            <a:endParaRPr lang="ja-JP" altLang="en-US" dirty="0"/>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pic>
        <p:nvPicPr>
          <p:cNvPr id="11" name="図 10"/>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4004" y="860283"/>
            <a:ext cx="2409914" cy="1807436"/>
          </a:xfrm>
          <a:prstGeom prst="rect">
            <a:avLst/>
          </a:prstGeom>
        </p:spPr>
      </p:pic>
      <p:sp>
        <p:nvSpPr>
          <p:cNvPr id="12" name="タイトル 8"/>
          <p:cNvSpPr txBox="1">
            <a:spLocks/>
          </p:cNvSpPr>
          <p:nvPr/>
        </p:nvSpPr>
        <p:spPr>
          <a:xfrm>
            <a:off x="1008404" y="2667719"/>
            <a:ext cx="8135596" cy="163802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000" dirty="0">
                <a:solidFill>
                  <a:schemeClr val="tx1"/>
                </a:solidFill>
              </a:rPr>
              <a:t>おもわぬ高額請求</a:t>
            </a:r>
            <a:endParaRPr lang="en-US" altLang="ja-JP" sz="4000" dirty="0">
              <a:solidFill>
                <a:schemeClr val="tx1"/>
              </a:solidFill>
            </a:endParaRPr>
          </a:p>
          <a:p>
            <a:r>
              <a:rPr lang="ja-JP" altLang="en-US" sz="4000" dirty="0">
                <a:solidFill>
                  <a:schemeClr val="tx1"/>
                </a:solidFill>
              </a:rPr>
              <a:t>こどもの不作為の課金</a:t>
            </a:r>
          </a:p>
        </p:txBody>
      </p:sp>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4472" y="4435018"/>
            <a:ext cx="1531950" cy="2240419"/>
          </a:xfrm>
          <a:prstGeom prst="rect">
            <a:avLst/>
          </a:prstGeom>
        </p:spPr>
      </p:pic>
      <p:cxnSp>
        <p:nvCxnSpPr>
          <p:cNvPr id="9" name="直線コネクタ 8"/>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0350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76" y="0"/>
            <a:ext cx="8430426" cy="727364"/>
          </a:xfrm>
        </p:spPr>
        <p:txBody>
          <a:bodyPr>
            <a:normAutofit fontScale="90000"/>
          </a:bodyPr>
          <a:lstStyle/>
          <a:p>
            <a:r>
              <a:rPr lang="en-US" altLang="ja-JP" dirty="0" smtClean="0">
                <a:latin typeface="Arial" panose="020B0604020202020204" pitchFamily="34" charset="0"/>
                <a:cs typeface="Arial" panose="020B0604020202020204" pitchFamily="34" charset="0"/>
              </a:rPr>
              <a:t>11.</a:t>
            </a:r>
            <a:r>
              <a:rPr lang="ja-JP" altLang="en-US" dirty="0">
                <a:latin typeface="Arial" panose="020B0604020202020204" pitchFamily="34" charset="0"/>
                <a:cs typeface="Arial" panose="020B0604020202020204" pitchFamily="34" charset="0"/>
              </a:rPr>
              <a:t>無料ゲームやアプリの追加課金に注意</a:t>
            </a:r>
          </a:p>
        </p:txBody>
      </p:sp>
      <p:sp>
        <p:nvSpPr>
          <p:cNvPr id="3" name="スライド番号プレースホルダー 2"/>
          <p:cNvSpPr>
            <a:spLocks noGrp="1"/>
          </p:cNvSpPr>
          <p:nvPr>
            <p:ph type="sldNum" sz="quarter" idx="14"/>
          </p:nvPr>
        </p:nvSpPr>
        <p:spPr/>
        <p:txBody>
          <a:bodyPr/>
          <a:lstStyle/>
          <a:p>
            <a:r>
              <a:rPr lang="en-US" altLang="ja-JP" dirty="0"/>
              <a:t>42</a:t>
            </a:r>
            <a:endParaRPr lang="ja-JP" altLang="en-US" dirty="0"/>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pic>
        <p:nvPicPr>
          <p:cNvPr id="10" name="図 9"/>
          <p:cNvPicPr>
            <a:picLocks noChangeAspect="1"/>
          </p:cNvPicPr>
          <p:nvPr/>
        </p:nvPicPr>
        <p:blipFill rotWithShape="1">
          <a:blip r:embed="rId4">
            <a:extLst>
              <a:ext uri="{28A0092B-C50C-407E-A947-70E740481C1C}">
                <a14:useLocalDpi xmlns:a14="http://schemas.microsoft.com/office/drawing/2010/main" val="0"/>
              </a:ext>
            </a:extLst>
          </a:blip>
          <a:srcRect t="10592" b="65234"/>
          <a:stretch/>
        </p:blipFill>
        <p:spPr>
          <a:xfrm>
            <a:off x="147605" y="1178240"/>
            <a:ext cx="3850481" cy="1657885"/>
          </a:xfrm>
          <a:prstGeom prst="rect">
            <a:avLst/>
          </a:prstGeom>
        </p:spPr>
      </p:pic>
      <p:pic>
        <p:nvPicPr>
          <p:cNvPr id="11" name="図 10"/>
          <p:cNvPicPr>
            <a:picLocks noChangeAspect="1"/>
          </p:cNvPicPr>
          <p:nvPr/>
        </p:nvPicPr>
        <p:blipFill rotWithShape="1">
          <a:blip r:embed="rId5">
            <a:extLst>
              <a:ext uri="{28A0092B-C50C-407E-A947-70E740481C1C}">
                <a14:useLocalDpi xmlns:a14="http://schemas.microsoft.com/office/drawing/2010/main" val="0"/>
              </a:ext>
            </a:extLst>
          </a:blip>
          <a:srcRect t="9282" b="61991"/>
          <a:stretch/>
        </p:blipFill>
        <p:spPr>
          <a:xfrm>
            <a:off x="4727399" y="1033393"/>
            <a:ext cx="3728910" cy="1907848"/>
          </a:xfrm>
          <a:prstGeom prst="rect">
            <a:avLst/>
          </a:prstGeom>
        </p:spPr>
      </p:pic>
      <p:sp>
        <p:nvSpPr>
          <p:cNvPr id="13" name="サブタイトル 2"/>
          <p:cNvSpPr txBox="1">
            <a:spLocks/>
          </p:cNvSpPr>
          <p:nvPr/>
        </p:nvSpPr>
        <p:spPr>
          <a:xfrm>
            <a:off x="3688773" y="3855167"/>
            <a:ext cx="5320144" cy="12187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ダウンロードの時にきちんと確認</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気軽に登録しない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cs typeface="メイリオ" panose="020B0604030504040204" pitchFamily="50" charset="-128"/>
              </a:rPr>
              <a:t>子供が勝手に使えるようにしない</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b="1"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8" name="図 17"/>
          <p:cNvPicPr>
            <a:picLocks noChangeAspect="1"/>
          </p:cNvPicPr>
          <p:nvPr/>
        </p:nvPicPr>
        <p:blipFill rotWithShape="1">
          <a:blip r:embed="rId6">
            <a:extLst>
              <a:ext uri="{28A0092B-C50C-407E-A947-70E740481C1C}">
                <a14:useLocalDpi xmlns:a14="http://schemas.microsoft.com/office/drawing/2010/main" val="0"/>
              </a:ext>
            </a:extLst>
          </a:blip>
          <a:srcRect t="31901" b="28598"/>
          <a:stretch/>
        </p:blipFill>
        <p:spPr>
          <a:xfrm>
            <a:off x="526367" y="3670164"/>
            <a:ext cx="2781233" cy="1953121"/>
          </a:xfrm>
          <a:prstGeom prst="rect">
            <a:avLst/>
          </a:prstGeom>
        </p:spPr>
      </p:pic>
      <p:sp>
        <p:nvSpPr>
          <p:cNvPr id="19" name="角丸四角形 18"/>
          <p:cNvSpPr/>
          <p:nvPr/>
        </p:nvSpPr>
        <p:spPr>
          <a:xfrm>
            <a:off x="1341689" y="1701615"/>
            <a:ext cx="1333144" cy="2649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5925282" y="1600328"/>
            <a:ext cx="1333144" cy="2649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2518970" y="4464541"/>
            <a:ext cx="788630" cy="2649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96552" y="1178239"/>
            <a:ext cx="1145137" cy="1158561"/>
          </a:xfrm>
          <a:prstGeom prst="rect">
            <a:avLst/>
          </a:prstGeom>
          <a:solidFill>
            <a:srgbClr val="D9D9D9">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727399" y="1062009"/>
            <a:ext cx="1145137" cy="1158561"/>
          </a:xfrm>
          <a:prstGeom prst="rect">
            <a:avLst/>
          </a:prstGeom>
          <a:solidFill>
            <a:srgbClr val="D9D9D9">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344414" y="1182535"/>
            <a:ext cx="1963186" cy="446821"/>
          </a:xfrm>
          <a:prstGeom prst="rect">
            <a:avLst/>
          </a:prstGeom>
          <a:solidFill>
            <a:srgbClr val="D9D9D9">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925282" y="1051449"/>
            <a:ext cx="1963186" cy="446821"/>
          </a:xfrm>
          <a:prstGeom prst="rect">
            <a:avLst/>
          </a:prstGeom>
          <a:solidFill>
            <a:srgbClr val="D9D9D9">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07819" y="3705715"/>
            <a:ext cx="2367609" cy="446821"/>
          </a:xfrm>
          <a:prstGeom prst="rect">
            <a:avLst/>
          </a:prstGeom>
          <a:solidFill>
            <a:srgbClr val="D9D9D9">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25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887626" cy="727364"/>
          </a:xfrm>
        </p:spPr>
        <p:txBody>
          <a:bodyPr>
            <a:normAutofit/>
          </a:bodyPr>
          <a:lstStyle/>
          <a:p>
            <a:r>
              <a:rPr lang="en-US" altLang="ja-JP" sz="3000" dirty="0" smtClean="0">
                <a:solidFill>
                  <a:srgbClr val="FF0000"/>
                </a:solidFill>
                <a:latin typeface="Arial" panose="020B0604020202020204" pitchFamily="34" charset="0"/>
                <a:cs typeface="Arial" panose="020B0604020202020204" pitchFamily="34" charset="0"/>
              </a:rPr>
              <a:t>12.Flash</a:t>
            </a:r>
            <a:r>
              <a:rPr lang="ja-JP" altLang="en-US" sz="3000" dirty="0" smtClean="0">
                <a:solidFill>
                  <a:srgbClr val="FF0000"/>
                </a:solidFill>
                <a:latin typeface="Arial" panose="020B0604020202020204" pitchFamily="34" charset="0"/>
                <a:cs typeface="Arial" panose="020B0604020202020204" pitchFamily="34" charset="0"/>
              </a:rPr>
              <a:t>の弱点（脆弱性）に注意</a:t>
            </a:r>
            <a:endParaRPr lang="ja-JP" altLang="en-US" sz="3000" dirty="0">
              <a:solidFill>
                <a:srgbClr val="FF0000"/>
              </a:solidFill>
              <a:latin typeface="Arial" panose="020B0604020202020204" pitchFamily="34" charset="0"/>
              <a:cs typeface="Arial" panose="020B0604020202020204" pitchFamily="34" charset="0"/>
            </a:endParaRPr>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24</a:t>
            </a:r>
            <a:endParaRPr lang="ja-JP" altLang="en-US" dirty="0"/>
          </a:p>
        </p:txBody>
      </p:sp>
      <p:sp>
        <p:nvSpPr>
          <p:cNvPr id="7" name="タイトル 8"/>
          <p:cNvSpPr txBox="1">
            <a:spLocks/>
          </p:cNvSpPr>
          <p:nvPr/>
        </p:nvSpPr>
        <p:spPr>
          <a:xfrm>
            <a:off x="0" y="2724464"/>
            <a:ext cx="9144000" cy="190951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ja-JP" altLang="en-US" sz="4400" dirty="0" smtClean="0">
                <a:solidFill>
                  <a:schemeClr val="tx1"/>
                </a:solidFill>
              </a:rPr>
              <a:t>ブラウザの乗っ取り</a:t>
            </a:r>
            <a:endParaRPr lang="en-US" altLang="ja-JP" sz="4400" dirty="0" smtClean="0">
              <a:solidFill>
                <a:schemeClr val="tx1"/>
              </a:solidFill>
            </a:endParaRPr>
          </a:p>
          <a:p>
            <a:pPr algn="ctr"/>
            <a:r>
              <a:rPr lang="ja-JP" altLang="en-US" sz="4400" dirty="0" smtClean="0">
                <a:solidFill>
                  <a:schemeClr val="tx1"/>
                </a:solidFill>
              </a:rPr>
              <a:t>ウイルス感染など</a:t>
            </a:r>
            <a:endParaRPr lang="ja-JP" altLang="en-US" sz="4400" dirty="0">
              <a:solidFill>
                <a:schemeClr val="tx1"/>
              </a:solidFill>
            </a:endParaRPr>
          </a:p>
        </p:txBody>
      </p:sp>
      <p:cxnSp>
        <p:nvCxnSpPr>
          <p:cNvPr id="10" name="直線コネクタ 9"/>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745888"/>
            <a:ext cx="3089228" cy="2316921"/>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4187" y="4404723"/>
            <a:ext cx="2649894" cy="1602443"/>
          </a:xfrm>
          <a:prstGeom prst="rect">
            <a:avLst/>
          </a:prstGeom>
        </p:spPr>
      </p:pic>
    </p:spTree>
    <p:extLst>
      <p:ext uri="{BB962C8B-B14F-4D97-AF65-F5344CB8AC3E}">
        <p14:creationId xmlns:p14="http://schemas.microsoft.com/office/powerpoint/2010/main" val="2483590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772" y="0"/>
            <a:ext cx="8906159" cy="727364"/>
          </a:xfrm>
        </p:spPr>
        <p:txBody>
          <a:bodyPr>
            <a:normAutofit/>
          </a:bodyPr>
          <a:lstStyle/>
          <a:p>
            <a:r>
              <a:rPr lang="en-US" altLang="ja-JP" sz="3000" dirty="0" smtClean="0">
                <a:latin typeface="Arial" panose="020B0604020202020204" pitchFamily="34" charset="0"/>
                <a:cs typeface="Arial" panose="020B0604020202020204" pitchFamily="34" charset="0"/>
              </a:rPr>
              <a:t>12.Flash</a:t>
            </a:r>
            <a:r>
              <a:rPr lang="ja-JP" altLang="en-US" sz="3000" dirty="0" smtClean="0">
                <a:latin typeface="Arial" panose="020B0604020202020204" pitchFamily="34" charset="0"/>
                <a:cs typeface="Arial" panose="020B0604020202020204" pitchFamily="34" charset="0"/>
              </a:rPr>
              <a:t>の弱点（脆弱性）に注意</a:t>
            </a:r>
            <a:endParaRPr lang="ja-JP" altLang="en-US" sz="3000" dirty="0">
              <a:latin typeface="Arial" panose="020B0604020202020204" pitchFamily="34" charset="0"/>
              <a:cs typeface="Arial" panose="020B0604020202020204" pitchFamily="34" charset="0"/>
            </a:endParaRP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7" name="スライド番号プレースホルダー 2"/>
          <p:cNvSpPr>
            <a:spLocks noGrp="1"/>
          </p:cNvSpPr>
          <p:nvPr>
            <p:ph type="sldNum" sz="quarter" idx="14"/>
          </p:nvPr>
        </p:nvSpPr>
        <p:spPr>
          <a:xfrm>
            <a:off x="196552" y="6492875"/>
            <a:ext cx="444383" cy="365125"/>
          </a:xfrm>
        </p:spPr>
        <p:txBody>
          <a:bodyPr/>
          <a:lstStyle/>
          <a:p>
            <a:r>
              <a:rPr lang="en-US" altLang="ja-JP" dirty="0"/>
              <a:t>25</a:t>
            </a:r>
            <a:endParaRPr lang="ja-JP" altLang="en-US" dirty="0"/>
          </a:p>
        </p:txBody>
      </p:sp>
      <p:sp>
        <p:nvSpPr>
          <p:cNvPr id="8" name="タイトル 8"/>
          <p:cNvSpPr txBox="1">
            <a:spLocks/>
          </p:cNvSpPr>
          <p:nvPr/>
        </p:nvSpPr>
        <p:spPr>
          <a:xfrm>
            <a:off x="1" y="1826096"/>
            <a:ext cx="9143999" cy="356804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ja-JP" altLang="en-US" dirty="0" smtClean="0">
                <a:solidFill>
                  <a:schemeClr val="tx1"/>
                </a:solidFill>
              </a:rPr>
              <a:t>ブラウザの拡張機能は必要最低限に</a:t>
            </a:r>
            <a:endParaRPr lang="en-US" altLang="ja-JP" dirty="0" smtClean="0">
              <a:solidFill>
                <a:schemeClr val="tx1"/>
              </a:solidFill>
            </a:endParaRPr>
          </a:p>
          <a:p>
            <a:pPr algn="ctr"/>
            <a:r>
              <a:rPr lang="ja-JP" altLang="en-US" dirty="0" smtClean="0">
                <a:solidFill>
                  <a:schemeClr val="tx1"/>
                </a:solidFill>
              </a:rPr>
              <a:t>拡張機能は製造元を確認</a:t>
            </a:r>
            <a:endParaRPr lang="ja-JP" altLang="en-US" dirty="0">
              <a:solidFill>
                <a:schemeClr val="tx1"/>
              </a:solidFill>
            </a:endParaRPr>
          </a:p>
        </p:txBody>
      </p:sp>
      <p:cxnSp>
        <p:nvCxnSpPr>
          <p:cNvPr id="10" name="直線コネクタ 9"/>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271" y="613115"/>
            <a:ext cx="2425959" cy="2425959"/>
          </a:xfrm>
          <a:prstGeom prst="rect">
            <a:avLst/>
          </a:prstGeom>
        </p:spPr>
      </p:pic>
      <p:pic>
        <p:nvPicPr>
          <p:cNvPr id="5" name="図 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0654" y="4027687"/>
            <a:ext cx="1796815" cy="2168058"/>
          </a:xfrm>
          <a:prstGeom prst="rect">
            <a:avLst/>
          </a:prstGeom>
        </p:spPr>
      </p:pic>
    </p:spTree>
    <p:extLst>
      <p:ext uri="{BB962C8B-B14F-4D97-AF65-F5344CB8AC3E}">
        <p14:creationId xmlns:p14="http://schemas.microsoft.com/office/powerpoint/2010/main" val="13718890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430426" cy="727364"/>
          </a:xfrm>
        </p:spPr>
        <p:txBody>
          <a:bodyPr>
            <a:normAutofit/>
          </a:bodyPr>
          <a:lstStyle/>
          <a:p>
            <a:r>
              <a:rPr lang="en-US" altLang="ja-JP" dirty="0" smtClean="0">
                <a:solidFill>
                  <a:srgbClr val="FF0000"/>
                </a:solidFill>
                <a:latin typeface="Arial" panose="020B0604020202020204" pitchFamily="34" charset="0"/>
                <a:cs typeface="Arial" panose="020B0604020202020204" pitchFamily="34" charset="0"/>
              </a:rPr>
              <a:t>13.</a:t>
            </a:r>
            <a:r>
              <a:rPr lang="ja-JP" altLang="en-US" dirty="0">
                <a:solidFill>
                  <a:srgbClr val="FF0000"/>
                </a:solidFill>
                <a:latin typeface="Arial" panose="020B0604020202020204" pitchFamily="34" charset="0"/>
                <a:cs typeface="Arial" panose="020B0604020202020204" pitchFamily="34" charset="0"/>
              </a:rPr>
              <a:t>公衆</a:t>
            </a:r>
            <a:r>
              <a:rPr lang="en-US" altLang="ja-JP" dirty="0">
                <a:solidFill>
                  <a:srgbClr val="FF0000"/>
                </a:solidFill>
                <a:latin typeface="Arial" panose="020B0604020202020204" pitchFamily="34" charset="0"/>
                <a:cs typeface="Arial" panose="020B0604020202020204" pitchFamily="34" charset="0"/>
              </a:rPr>
              <a:t>Wi-Fi</a:t>
            </a:r>
            <a:r>
              <a:rPr lang="ja-JP" altLang="en-US" dirty="0">
                <a:solidFill>
                  <a:srgbClr val="FF0000"/>
                </a:solidFill>
                <a:latin typeface="Arial" panose="020B0604020202020204" pitchFamily="34" charset="0"/>
                <a:cs typeface="Arial" panose="020B0604020202020204" pitchFamily="34" charset="0"/>
              </a:rPr>
              <a:t>は使い方が重要</a:t>
            </a:r>
          </a:p>
        </p:txBody>
      </p:sp>
      <p:sp>
        <p:nvSpPr>
          <p:cNvPr id="3" name="スライド番号プレースホルダー 2"/>
          <p:cNvSpPr>
            <a:spLocks noGrp="1"/>
          </p:cNvSpPr>
          <p:nvPr>
            <p:ph type="sldNum" sz="quarter" idx="14"/>
          </p:nvPr>
        </p:nvSpPr>
        <p:spPr/>
        <p:txBody>
          <a:bodyPr/>
          <a:lstStyle/>
          <a:p>
            <a:r>
              <a:rPr lang="en-US" altLang="ja-JP" dirty="0"/>
              <a:t>43</a:t>
            </a:r>
            <a:endParaRPr lang="ja-JP" altLang="en-US" dirty="0"/>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sp>
        <p:nvSpPr>
          <p:cNvPr id="9" name="タイトル 8"/>
          <p:cNvSpPr txBox="1">
            <a:spLocks/>
          </p:cNvSpPr>
          <p:nvPr/>
        </p:nvSpPr>
        <p:spPr>
          <a:xfrm>
            <a:off x="31658" y="3027038"/>
            <a:ext cx="9112342" cy="91071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ja-JP" altLang="en-US" sz="6600" dirty="0">
                <a:solidFill>
                  <a:schemeClr val="tx1"/>
                </a:solidFill>
              </a:rPr>
              <a:t>通信内容の盗聴・悪用</a:t>
            </a: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0" y="4302590"/>
            <a:ext cx="1461448" cy="2030507"/>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307" y="1241070"/>
            <a:ext cx="1006805" cy="1006805"/>
          </a:xfrm>
          <a:prstGeom prst="rect">
            <a:avLst/>
          </a:prstGeom>
        </p:spPr>
      </p:pic>
      <p:cxnSp>
        <p:nvCxnSpPr>
          <p:cNvPr id="11" name="直線コネクタ 10"/>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627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887626" cy="727364"/>
          </a:xfrm>
        </p:spPr>
        <p:txBody>
          <a:bodyPr>
            <a:normAutofit fontScale="90000"/>
          </a:bodyPr>
          <a:lstStyle/>
          <a:p>
            <a:r>
              <a:rPr lang="en-US" altLang="ja-JP" dirty="0">
                <a:solidFill>
                  <a:srgbClr val="FF0000"/>
                </a:solidFill>
                <a:latin typeface="Arial" panose="020B0604020202020204" pitchFamily="34" charset="0"/>
                <a:cs typeface="Arial" panose="020B0604020202020204" pitchFamily="34" charset="0"/>
              </a:rPr>
              <a:t>1.</a:t>
            </a:r>
            <a:r>
              <a:rPr lang="ja-JP" altLang="en-US" dirty="0">
                <a:solidFill>
                  <a:srgbClr val="FF0000"/>
                </a:solidFill>
                <a:latin typeface="Arial" panose="020B0604020202020204" pitchFamily="34" charset="0"/>
                <a:cs typeface="Arial" panose="020B0604020202020204" pitchFamily="34" charset="0"/>
              </a:rPr>
              <a:t>世界中の誰でも読めることを知っておこう</a:t>
            </a:r>
          </a:p>
        </p:txBody>
      </p:sp>
      <p:cxnSp>
        <p:nvCxnSpPr>
          <p:cNvPr id="4" name="直線コネクタ 3"/>
          <p:cNvCxnSpPr/>
          <p:nvPr/>
        </p:nvCxnSpPr>
        <p:spPr>
          <a:xfrm>
            <a:off x="0" y="727364"/>
            <a:ext cx="9144000" cy="0"/>
          </a:xfrm>
          <a:prstGeom prst="line">
            <a:avLst/>
          </a:prstGeom>
          <a:ln w="76200">
            <a:solidFill>
              <a:srgbClr val="EAA745"/>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6529" y="1022941"/>
            <a:ext cx="1678367" cy="1678367"/>
          </a:xfrm>
          <a:prstGeom prst="rect">
            <a:avLst/>
          </a:prstGeom>
        </p:spPr>
      </p:pic>
      <p:pic>
        <p:nvPicPr>
          <p:cNvPr id="7" name="図 6"/>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6023" t="6672" r="19564" b="13973"/>
          <a:stretch/>
        </p:blipFill>
        <p:spPr>
          <a:xfrm>
            <a:off x="7196530" y="1830635"/>
            <a:ext cx="1235676" cy="1519882"/>
          </a:xfrm>
          <a:prstGeom prst="rect">
            <a:avLst/>
          </a:prstGeom>
        </p:spPr>
      </p:pic>
      <p:pic>
        <p:nvPicPr>
          <p:cNvPr id="8" name="図 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6374" y="4876799"/>
            <a:ext cx="1699200" cy="1617673"/>
          </a:xfrm>
          <a:prstGeom prst="rect">
            <a:avLst/>
          </a:prstGeom>
        </p:spPr>
      </p:pic>
      <p:sp>
        <p:nvSpPr>
          <p:cNvPr id="5" name="タイトル 8"/>
          <p:cNvSpPr txBox="1">
            <a:spLocks/>
          </p:cNvSpPr>
          <p:nvPr/>
        </p:nvSpPr>
        <p:spPr>
          <a:xfrm>
            <a:off x="375466" y="1374479"/>
            <a:ext cx="7648832" cy="356804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いわゆる“炎上”</a:t>
            </a:r>
            <a:endParaRPr lang="en-US" altLang="ja-JP" sz="4400" dirty="0">
              <a:solidFill>
                <a:schemeClr val="tx1"/>
              </a:solidFill>
            </a:endParaRPr>
          </a:p>
          <a:p>
            <a:r>
              <a:rPr lang="ja-JP" altLang="en-US" sz="4400" dirty="0">
                <a:solidFill>
                  <a:schemeClr val="tx1"/>
                </a:solidFill>
              </a:rPr>
              <a:t>退学などの処分を受けたり</a:t>
            </a:r>
            <a:endParaRPr lang="en-US" altLang="ja-JP" sz="4400" dirty="0">
              <a:solidFill>
                <a:schemeClr val="tx1"/>
              </a:solidFill>
            </a:endParaRPr>
          </a:p>
          <a:p>
            <a:r>
              <a:rPr lang="ja-JP" altLang="en-US" sz="4400" dirty="0">
                <a:solidFill>
                  <a:schemeClr val="tx1"/>
                </a:solidFill>
              </a:rPr>
              <a:t>法的責任を問われることも</a:t>
            </a:r>
            <a:endParaRPr lang="en-US" altLang="ja-JP" sz="4400" dirty="0">
              <a:solidFill>
                <a:schemeClr val="tx1"/>
              </a:solidFill>
            </a:endParaRPr>
          </a:p>
          <a:p>
            <a:r>
              <a:rPr lang="ja-JP" altLang="en-US" sz="4400" dirty="0">
                <a:solidFill>
                  <a:schemeClr val="tx1"/>
                </a:solidFill>
              </a:rPr>
              <a:t>ストーカーや</a:t>
            </a:r>
            <a:endParaRPr lang="en-US" altLang="ja-JP" sz="4400" dirty="0">
              <a:solidFill>
                <a:schemeClr val="tx1"/>
              </a:solidFill>
            </a:endParaRPr>
          </a:p>
          <a:p>
            <a:r>
              <a:rPr lang="ja-JP" altLang="en-US" sz="4400" dirty="0">
                <a:solidFill>
                  <a:schemeClr val="tx1"/>
                </a:solidFill>
              </a:rPr>
              <a:t>　　嫌がらせに発展する事も</a:t>
            </a:r>
          </a:p>
        </p:txBody>
      </p:sp>
      <p:sp>
        <p:nvSpPr>
          <p:cNvPr id="9" name="スライド番号プレースホルダー 2"/>
          <p:cNvSpPr>
            <a:spLocks noGrp="1"/>
          </p:cNvSpPr>
          <p:nvPr>
            <p:ph type="sldNum" sz="quarter" idx="14"/>
          </p:nvPr>
        </p:nvSpPr>
        <p:spPr>
          <a:xfrm>
            <a:off x="196552" y="6492875"/>
            <a:ext cx="444383" cy="365125"/>
          </a:xfrm>
        </p:spPr>
        <p:txBody>
          <a:bodyPr/>
          <a:lstStyle/>
          <a:p>
            <a:r>
              <a:rPr lang="en-US" altLang="ja-JP" dirty="0"/>
              <a:t>1</a:t>
            </a:r>
            <a:endParaRPr lang="ja-JP" altLang="en-US" dirty="0"/>
          </a:p>
        </p:txBody>
      </p:sp>
    </p:spTree>
    <p:extLst>
      <p:ext uri="{BB962C8B-B14F-4D97-AF65-F5344CB8AC3E}">
        <p14:creationId xmlns:p14="http://schemas.microsoft.com/office/powerpoint/2010/main" val="1115044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76" y="0"/>
            <a:ext cx="8430426" cy="727364"/>
          </a:xfrm>
        </p:spPr>
        <p:txBody>
          <a:bodyPr>
            <a:normAutofit/>
          </a:bodyPr>
          <a:lstStyle/>
          <a:p>
            <a:r>
              <a:rPr lang="en-US" altLang="ja-JP" dirty="0" smtClean="0">
                <a:latin typeface="Arial" panose="020B0604020202020204" pitchFamily="34" charset="0"/>
                <a:cs typeface="Arial" panose="020B0604020202020204" pitchFamily="34" charset="0"/>
              </a:rPr>
              <a:t>13.</a:t>
            </a:r>
            <a:r>
              <a:rPr lang="ja-JP" altLang="en-US" dirty="0">
                <a:latin typeface="Arial" panose="020B0604020202020204" pitchFamily="34" charset="0"/>
                <a:cs typeface="Arial" panose="020B0604020202020204" pitchFamily="34" charset="0"/>
              </a:rPr>
              <a:t>公衆</a:t>
            </a:r>
            <a:r>
              <a:rPr lang="en-US" altLang="ja-JP" dirty="0">
                <a:latin typeface="Arial" panose="020B0604020202020204" pitchFamily="34" charset="0"/>
                <a:cs typeface="Arial" panose="020B0604020202020204" pitchFamily="34" charset="0"/>
              </a:rPr>
              <a:t>Wi-Fi</a:t>
            </a:r>
            <a:r>
              <a:rPr lang="ja-JP" altLang="en-US" dirty="0">
                <a:latin typeface="Arial" panose="020B0604020202020204" pitchFamily="34" charset="0"/>
                <a:cs typeface="Arial" panose="020B0604020202020204" pitchFamily="34" charset="0"/>
              </a:rPr>
              <a:t>は使い方が重要</a:t>
            </a:r>
          </a:p>
        </p:txBody>
      </p:sp>
      <p:sp>
        <p:nvSpPr>
          <p:cNvPr id="3" name="スライド番号プレースホルダー 2"/>
          <p:cNvSpPr>
            <a:spLocks noGrp="1"/>
          </p:cNvSpPr>
          <p:nvPr>
            <p:ph type="sldNum" sz="quarter" idx="14"/>
          </p:nvPr>
        </p:nvSpPr>
        <p:spPr/>
        <p:txBody>
          <a:bodyPr/>
          <a:lstStyle/>
          <a:p>
            <a:r>
              <a:rPr lang="en-US" altLang="ja-JP" dirty="0"/>
              <a:t>44</a:t>
            </a:r>
            <a:endParaRPr lang="ja-JP" altLang="en-US" dirty="0"/>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14" name="サブタイトル 2"/>
          <p:cNvSpPr txBox="1">
            <a:spLocks/>
          </p:cNvSpPr>
          <p:nvPr/>
        </p:nvSpPr>
        <p:spPr>
          <a:xfrm>
            <a:off x="4014644" y="2037516"/>
            <a:ext cx="5045312" cy="22747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ログインが必要なサービス、個人情報を入力するサイトは利用しない。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ファイルやプリンタの共有を解除しておく。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パスワードはブラウザに保存しない。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5" name="グループ化 14"/>
          <p:cNvGrpSpPr/>
          <p:nvPr/>
        </p:nvGrpSpPr>
        <p:grpSpPr>
          <a:xfrm>
            <a:off x="567067" y="932831"/>
            <a:ext cx="1979001" cy="1981200"/>
            <a:chOff x="601902" y="948422"/>
            <a:chExt cx="1979001" cy="1981200"/>
          </a:xfrm>
        </p:grpSpPr>
        <p:pic>
          <p:nvPicPr>
            <p:cNvPr id="16" name="図 1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902" y="948422"/>
              <a:ext cx="1979001" cy="1981200"/>
            </a:xfrm>
            <a:prstGeom prst="rect">
              <a:avLst/>
            </a:prstGeom>
          </p:spPr>
        </p:pic>
        <p:sp>
          <p:nvSpPr>
            <p:cNvPr id="17" name="角丸四角形 16"/>
            <p:cNvSpPr/>
            <p:nvPr/>
          </p:nvSpPr>
          <p:spPr>
            <a:xfrm>
              <a:off x="1044343" y="1445559"/>
              <a:ext cx="1080549" cy="418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ID</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993129" y="2053106"/>
              <a:ext cx="1182975" cy="418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パスワード</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759" y="3199144"/>
            <a:ext cx="3588659" cy="2400132"/>
          </a:xfrm>
          <a:prstGeom prst="rect">
            <a:avLst/>
          </a:prstGeom>
        </p:spPr>
      </p:pic>
      <p:sp>
        <p:nvSpPr>
          <p:cNvPr id="24" name="角丸四角形 23"/>
          <p:cNvSpPr/>
          <p:nvPr/>
        </p:nvSpPr>
        <p:spPr>
          <a:xfrm>
            <a:off x="635394" y="4179778"/>
            <a:ext cx="2871387" cy="9913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5" name="サブタイトル 2"/>
          <p:cNvSpPr txBox="1">
            <a:spLocks/>
          </p:cNvSpPr>
          <p:nvPr/>
        </p:nvSpPr>
        <p:spPr>
          <a:xfrm>
            <a:off x="276759" y="5848372"/>
            <a:ext cx="7152741" cy="5689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Windows</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では、コントロールパネル⇒ネットワークと共有センタ⇒共有の詳細設定で共有を無効にできます。</a:t>
            </a:r>
          </a:p>
        </p:txBody>
      </p:sp>
      <p:cxnSp>
        <p:nvCxnSpPr>
          <p:cNvPr id="18" name="直線コネクタ 17"/>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203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2831" y="0"/>
            <a:ext cx="9163397" cy="727364"/>
          </a:xfrm>
        </p:spPr>
        <p:txBody>
          <a:bodyPr>
            <a:noAutofit/>
          </a:bodyPr>
          <a:lstStyle/>
          <a:p>
            <a:r>
              <a:rPr lang="en-US" altLang="ja-JP" sz="2400" dirty="0" smtClean="0">
                <a:solidFill>
                  <a:srgbClr val="FF0000"/>
                </a:solidFill>
                <a:latin typeface="Arial" panose="020B0604020202020204" pitchFamily="34" charset="0"/>
                <a:cs typeface="Arial" panose="020B0604020202020204" pitchFamily="34" charset="0"/>
              </a:rPr>
              <a:t>14.</a:t>
            </a:r>
            <a:r>
              <a:rPr lang="ja-JP" altLang="en-US" sz="2400" dirty="0" smtClean="0">
                <a:solidFill>
                  <a:srgbClr val="FF0000"/>
                </a:solidFill>
                <a:latin typeface="Arial" panose="020B0604020202020204" pitchFamily="34" charset="0"/>
                <a:cs typeface="Arial" panose="020B0604020202020204" pitchFamily="34" charset="0"/>
              </a:rPr>
              <a:t>フィルタリングアプリを利用する</a:t>
            </a:r>
            <a:endParaRPr lang="ja-JP" altLang="en-US" sz="2400" dirty="0">
              <a:solidFill>
                <a:srgbClr val="FF0000"/>
              </a:solidFill>
              <a:latin typeface="Arial" panose="020B0604020202020204" pitchFamily="34" charset="0"/>
              <a:cs typeface="Arial" panose="020B0604020202020204" pitchFamily="34" charset="0"/>
            </a:endParaRPr>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sp>
        <p:nvSpPr>
          <p:cNvPr id="5" name="タイトル 8"/>
          <p:cNvSpPr txBox="1">
            <a:spLocks/>
          </p:cNvSpPr>
          <p:nvPr/>
        </p:nvSpPr>
        <p:spPr>
          <a:xfrm>
            <a:off x="640935" y="3074141"/>
            <a:ext cx="9143999" cy="118000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000" dirty="0" smtClean="0">
                <a:solidFill>
                  <a:schemeClr val="tx1"/>
                </a:solidFill>
              </a:rPr>
              <a:t>有害なサイトへ接続出来てしまう</a:t>
            </a:r>
            <a:endParaRPr lang="en-US" altLang="ja-JP" sz="4000" dirty="0" smtClean="0">
              <a:solidFill>
                <a:schemeClr val="tx1"/>
              </a:solidFill>
            </a:endParaRPr>
          </a:p>
        </p:txBody>
      </p:sp>
      <p:pic>
        <p:nvPicPr>
          <p:cNvPr id="3" name="図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35301" y="4785899"/>
            <a:ext cx="1566672" cy="1856232"/>
          </a:xfrm>
          <a:prstGeom prst="rect">
            <a:avLst/>
          </a:prstGeom>
        </p:spPr>
      </p:pic>
      <p:pic>
        <p:nvPicPr>
          <p:cNvPr id="7" name="図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875" y="803291"/>
            <a:ext cx="1533144" cy="1804416"/>
          </a:xfrm>
          <a:prstGeom prst="rect">
            <a:avLst/>
          </a:prstGeom>
        </p:spPr>
      </p:pic>
      <p:pic>
        <p:nvPicPr>
          <p:cNvPr id="10" name="図 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6194" t="15610" r="17465" b="12195"/>
          <a:stretch/>
        </p:blipFill>
        <p:spPr>
          <a:xfrm rot="1068599">
            <a:off x="1637112" y="1323126"/>
            <a:ext cx="1019489" cy="1109444"/>
          </a:xfrm>
          <a:prstGeom prst="rect">
            <a:avLst/>
          </a:prstGeom>
        </p:spPr>
      </p:pic>
      <p:pic>
        <p:nvPicPr>
          <p:cNvPr id="11" name="図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257537">
            <a:off x="7017855" y="5296243"/>
            <a:ext cx="1568237" cy="1568237"/>
          </a:xfrm>
          <a:prstGeom prst="rect">
            <a:avLst/>
          </a:prstGeom>
        </p:spPr>
      </p:pic>
      <p:sp>
        <p:nvSpPr>
          <p:cNvPr id="12" name="スライド番号プレースホルダー 2"/>
          <p:cNvSpPr>
            <a:spLocks noGrp="1"/>
          </p:cNvSpPr>
          <p:nvPr>
            <p:ph type="sldNum" sz="quarter" idx="14"/>
          </p:nvPr>
        </p:nvSpPr>
        <p:spPr>
          <a:xfrm>
            <a:off x="196552" y="6492875"/>
            <a:ext cx="444383" cy="365125"/>
          </a:xfrm>
        </p:spPr>
        <p:txBody>
          <a:bodyPr/>
          <a:lstStyle/>
          <a:p>
            <a:r>
              <a:rPr lang="en-US" altLang="ja-JP" dirty="0"/>
              <a:t>45</a:t>
            </a:r>
            <a:endParaRPr lang="ja-JP" altLang="en-US" dirty="0"/>
          </a:p>
        </p:txBody>
      </p:sp>
      <p:cxnSp>
        <p:nvCxnSpPr>
          <p:cNvPr id="13" name="直線コネクタ 12"/>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386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488" y="0"/>
            <a:ext cx="9146941" cy="727364"/>
          </a:xfrm>
        </p:spPr>
        <p:txBody>
          <a:bodyPr>
            <a:noAutofit/>
          </a:bodyPr>
          <a:lstStyle/>
          <a:p>
            <a:r>
              <a:rPr lang="en-US" altLang="ja-JP" sz="2000" dirty="0">
                <a:cs typeface="Arial" panose="020B0604020202020204" pitchFamily="34" charset="0"/>
              </a:rPr>
              <a:t>15</a:t>
            </a:r>
            <a:r>
              <a:rPr lang="en-US" altLang="ja-JP" sz="2000" dirty="0" smtClean="0">
                <a:cs typeface="Arial" panose="020B0604020202020204" pitchFamily="34" charset="0"/>
              </a:rPr>
              <a:t>.</a:t>
            </a:r>
            <a:r>
              <a:rPr lang="ja-JP" altLang="en-US" sz="2000" dirty="0" smtClean="0">
                <a:cs typeface="Arial" panose="020B0604020202020204" pitchFamily="34" charset="0"/>
              </a:rPr>
              <a:t>フィルタリングアプリを利用する</a:t>
            </a:r>
            <a:endParaRPr lang="ja-JP" altLang="en-US" sz="2000" dirty="0">
              <a:cs typeface="Arial" panose="020B0604020202020204" pitchFamily="34" charset="0"/>
            </a:endParaRP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5" name="タイトル 8"/>
          <p:cNvSpPr txBox="1">
            <a:spLocks/>
          </p:cNvSpPr>
          <p:nvPr/>
        </p:nvSpPr>
        <p:spPr>
          <a:xfrm>
            <a:off x="1" y="2230795"/>
            <a:ext cx="9143999" cy="298383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sz="4400" dirty="0">
              <a:solidFill>
                <a:schemeClr val="tx1"/>
              </a:solidFill>
            </a:endParaRPr>
          </a:p>
        </p:txBody>
      </p:sp>
      <p:sp>
        <p:nvSpPr>
          <p:cNvPr id="6" name="タイトル 8"/>
          <p:cNvSpPr txBox="1">
            <a:spLocks/>
          </p:cNvSpPr>
          <p:nvPr/>
        </p:nvSpPr>
        <p:spPr>
          <a:xfrm>
            <a:off x="276759" y="1701863"/>
            <a:ext cx="9143999" cy="374176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sz="4000" dirty="0">
                <a:solidFill>
                  <a:schemeClr val="tx1"/>
                </a:solidFill>
              </a:rPr>
              <a:t>Wi-Fi</a:t>
            </a:r>
            <a:r>
              <a:rPr lang="ja-JP" altLang="en-US" sz="4000" dirty="0">
                <a:solidFill>
                  <a:schemeClr val="tx1"/>
                </a:solidFill>
              </a:rPr>
              <a:t>を利用しているときの</a:t>
            </a:r>
            <a:endParaRPr lang="en-US" altLang="ja-JP" sz="4000" dirty="0">
              <a:solidFill>
                <a:schemeClr val="tx1"/>
              </a:solidFill>
            </a:endParaRPr>
          </a:p>
          <a:p>
            <a:r>
              <a:rPr lang="ja-JP" altLang="en-US" sz="4000" dirty="0">
                <a:solidFill>
                  <a:schemeClr val="tx1"/>
                </a:solidFill>
              </a:rPr>
              <a:t>フィルタリングの動作を確認</a:t>
            </a:r>
            <a:endParaRPr lang="en-US" altLang="ja-JP" sz="4000" dirty="0">
              <a:solidFill>
                <a:schemeClr val="tx1"/>
              </a:solidFill>
            </a:endParaRPr>
          </a:p>
          <a:p>
            <a:endParaRPr lang="en-US" altLang="ja-JP" sz="4000" dirty="0">
              <a:solidFill>
                <a:schemeClr val="tx1"/>
              </a:solidFill>
            </a:endParaRPr>
          </a:p>
          <a:p>
            <a:r>
              <a:rPr lang="ja-JP" altLang="en-US" sz="4000" dirty="0">
                <a:solidFill>
                  <a:schemeClr val="tx1"/>
                </a:solidFill>
              </a:rPr>
              <a:t>格安スマホでは標準のフィルタリングが無い場合もあるので注意</a:t>
            </a:r>
          </a:p>
        </p:txBody>
      </p:sp>
      <p:pic>
        <p:nvPicPr>
          <p:cNvPr id="3" name="図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61681" y="1454728"/>
            <a:ext cx="1968818" cy="1968818"/>
          </a:xfrm>
          <a:prstGeom prst="rect">
            <a:avLst/>
          </a:prstGeom>
        </p:spPr>
      </p:pic>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46</a:t>
            </a:r>
            <a:endParaRPr lang="ja-JP" altLang="en-US" dirty="0"/>
          </a:p>
        </p:txBody>
      </p:sp>
      <p:cxnSp>
        <p:nvCxnSpPr>
          <p:cNvPr id="9" name="直線コネクタ 8"/>
          <p:cNvCxnSpPr/>
          <p:nvPr/>
        </p:nvCxnSpPr>
        <p:spPr>
          <a:xfrm>
            <a:off x="0" y="727364"/>
            <a:ext cx="9144000" cy="0"/>
          </a:xfrm>
          <a:prstGeom prst="line">
            <a:avLst/>
          </a:prstGeom>
          <a:ln w="76200">
            <a:solidFill>
              <a:srgbClr val="4EB2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887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887626" cy="727364"/>
          </a:xfrm>
        </p:spPr>
        <p:txBody>
          <a:bodyPr>
            <a:normAutofit fontScale="90000"/>
          </a:bodyPr>
          <a:lstStyle/>
          <a:p>
            <a:r>
              <a:rPr lang="en-US" altLang="ja-JP" dirty="0" smtClean="0">
                <a:solidFill>
                  <a:srgbClr val="FF0000"/>
                </a:solidFill>
                <a:latin typeface="Arial" panose="020B0604020202020204" pitchFamily="34" charset="0"/>
                <a:cs typeface="Arial" panose="020B0604020202020204" pitchFamily="34" charset="0"/>
              </a:rPr>
              <a:t>15.</a:t>
            </a:r>
            <a:r>
              <a:rPr lang="ja-JP" altLang="en-US" dirty="0">
                <a:solidFill>
                  <a:srgbClr val="FF0000"/>
                </a:solidFill>
                <a:latin typeface="Arial" panose="020B0604020202020204" pitchFamily="34" charset="0"/>
                <a:cs typeface="Arial" panose="020B0604020202020204" pitchFamily="34" charset="0"/>
              </a:rPr>
              <a:t>知らない人からメールが届いても返信しない</a:t>
            </a:r>
          </a:p>
        </p:txBody>
      </p:sp>
      <p:cxnSp>
        <p:nvCxnSpPr>
          <p:cNvPr id="4" name="直線コネクタ 3"/>
          <p:cNvCxnSpPr/>
          <p:nvPr/>
        </p:nvCxnSpPr>
        <p:spPr>
          <a:xfrm>
            <a:off x="0" y="727364"/>
            <a:ext cx="91440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sp>
        <p:nvSpPr>
          <p:cNvPr id="5" name="タイトル 8"/>
          <p:cNvSpPr txBox="1">
            <a:spLocks/>
          </p:cNvSpPr>
          <p:nvPr/>
        </p:nvSpPr>
        <p:spPr>
          <a:xfrm>
            <a:off x="492711" y="1947662"/>
            <a:ext cx="8158577" cy="337815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利用中のアドレスだとばれる</a:t>
            </a:r>
            <a:endParaRPr lang="en-US" altLang="ja-JP" sz="4400" dirty="0">
              <a:solidFill>
                <a:schemeClr val="tx1"/>
              </a:solidFill>
            </a:endParaRPr>
          </a:p>
        </p:txBody>
      </p:sp>
      <p:pic>
        <p:nvPicPr>
          <p:cNvPr id="3" name="図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0752" y="3950182"/>
            <a:ext cx="2228723" cy="2387048"/>
          </a:xfrm>
          <a:prstGeom prst="rect">
            <a:avLst/>
          </a:prstGeom>
        </p:spPr>
      </p:pic>
      <p:pic>
        <p:nvPicPr>
          <p:cNvPr id="12" name="図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36252"/>
            <a:ext cx="2545478" cy="2170066"/>
          </a:xfrm>
          <a:prstGeom prst="rect">
            <a:avLst/>
          </a:prstGeom>
        </p:spPr>
      </p:pic>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47</a:t>
            </a:r>
            <a:endParaRPr lang="ja-JP" altLang="en-US" dirty="0"/>
          </a:p>
        </p:txBody>
      </p:sp>
    </p:spTree>
    <p:extLst>
      <p:ext uri="{BB962C8B-B14F-4D97-AF65-F5344CB8AC3E}">
        <p14:creationId xmlns:p14="http://schemas.microsoft.com/office/powerpoint/2010/main" val="3275219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9048" y="0"/>
            <a:ext cx="8906159" cy="727364"/>
          </a:xfrm>
        </p:spPr>
        <p:txBody>
          <a:bodyPr>
            <a:normAutofit fontScale="90000"/>
          </a:bodyPr>
          <a:lstStyle/>
          <a:p>
            <a:r>
              <a:rPr lang="en-US" altLang="ja-JP" dirty="0" smtClean="0">
                <a:latin typeface="Arial" panose="020B0604020202020204" pitchFamily="34" charset="0"/>
                <a:cs typeface="Arial" panose="020B0604020202020204" pitchFamily="34" charset="0"/>
              </a:rPr>
              <a:t>15.</a:t>
            </a:r>
            <a:r>
              <a:rPr lang="ja-JP" altLang="en-US" dirty="0">
                <a:latin typeface="Arial" panose="020B0604020202020204" pitchFamily="34" charset="0"/>
                <a:cs typeface="Arial" panose="020B0604020202020204" pitchFamily="34" charset="0"/>
              </a:rPr>
              <a:t>知らない人からメールが届いても返信しない</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5" name="タイトル 8"/>
          <p:cNvSpPr txBox="1">
            <a:spLocks/>
          </p:cNvSpPr>
          <p:nvPr/>
        </p:nvSpPr>
        <p:spPr>
          <a:xfrm>
            <a:off x="502247" y="1498431"/>
            <a:ext cx="8158577" cy="424172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送信者を確認</a:t>
            </a:r>
            <a:endParaRPr lang="en-US" altLang="ja-JP" sz="4400" dirty="0">
              <a:solidFill>
                <a:schemeClr val="tx1"/>
              </a:solidFill>
            </a:endParaRPr>
          </a:p>
          <a:p>
            <a:r>
              <a:rPr lang="ja-JP" altLang="en-US" sz="4400" dirty="0">
                <a:solidFill>
                  <a:schemeClr val="tx1"/>
                </a:solidFill>
              </a:rPr>
              <a:t>　自分自身になっていないか</a:t>
            </a:r>
            <a:endParaRPr lang="en-US" altLang="ja-JP" sz="4400" dirty="0">
              <a:solidFill>
                <a:schemeClr val="tx1"/>
              </a:solidFill>
            </a:endParaRPr>
          </a:p>
          <a:p>
            <a:r>
              <a:rPr lang="ja-JP" altLang="en-US" sz="4400" dirty="0">
                <a:solidFill>
                  <a:schemeClr val="tx1"/>
                </a:solidFill>
              </a:rPr>
              <a:t>　心あたりがあるか</a:t>
            </a:r>
            <a:endParaRPr lang="en-US" altLang="ja-JP" sz="4400" dirty="0">
              <a:solidFill>
                <a:schemeClr val="tx1"/>
              </a:solidFill>
            </a:endParaRPr>
          </a:p>
          <a:p>
            <a:r>
              <a:rPr lang="ja-JP" altLang="en-US" sz="4400" dirty="0">
                <a:solidFill>
                  <a:schemeClr val="tx1"/>
                </a:solidFill>
              </a:rPr>
              <a:t>注意をひく件名ではないか</a:t>
            </a:r>
            <a:endParaRPr lang="en-US" altLang="ja-JP" sz="4400" dirty="0">
              <a:solidFill>
                <a:schemeClr val="tx1"/>
              </a:solidFill>
            </a:endParaRPr>
          </a:p>
          <a:p>
            <a:r>
              <a:rPr lang="ja-JP" altLang="en-US" sz="4400" dirty="0">
                <a:solidFill>
                  <a:schemeClr val="tx1"/>
                </a:solidFill>
              </a:rPr>
              <a:t>件名や本文の文字化け</a:t>
            </a:r>
            <a:endParaRPr lang="en-US" altLang="ja-JP" sz="4400" dirty="0">
              <a:solidFill>
                <a:schemeClr val="tx1"/>
              </a:solidFill>
            </a:endParaRPr>
          </a:p>
          <a:p>
            <a:endParaRPr lang="en-US" altLang="ja-JP" sz="4400" dirty="0">
              <a:solidFill>
                <a:schemeClr val="tx1"/>
              </a:solidFill>
            </a:endParaRPr>
          </a:p>
        </p:txBody>
      </p:sp>
      <p:pic>
        <p:nvPicPr>
          <p:cNvPr id="3" name="図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50449" y="3619293"/>
            <a:ext cx="1530966" cy="2768256"/>
          </a:xfrm>
          <a:prstGeom prst="rect">
            <a:avLst/>
          </a:prstGeom>
        </p:spPr>
      </p:pic>
      <p:sp>
        <p:nvSpPr>
          <p:cNvPr id="7" name="スライド番号プレースホルダー 2"/>
          <p:cNvSpPr>
            <a:spLocks noGrp="1"/>
          </p:cNvSpPr>
          <p:nvPr>
            <p:ph type="sldNum" sz="quarter" idx="14"/>
          </p:nvPr>
        </p:nvSpPr>
        <p:spPr>
          <a:xfrm>
            <a:off x="196552" y="6492875"/>
            <a:ext cx="444383" cy="365125"/>
          </a:xfrm>
        </p:spPr>
        <p:txBody>
          <a:bodyPr/>
          <a:lstStyle/>
          <a:p>
            <a:r>
              <a:rPr lang="en-US" altLang="ja-JP" dirty="0"/>
              <a:t>48</a:t>
            </a:r>
            <a:endParaRPr lang="ja-JP" altLang="en-US" dirty="0"/>
          </a:p>
        </p:txBody>
      </p:sp>
      <p:cxnSp>
        <p:nvCxnSpPr>
          <p:cNvPr id="8" name="直線コネクタ 7"/>
          <p:cNvCxnSpPr/>
          <p:nvPr/>
        </p:nvCxnSpPr>
        <p:spPr>
          <a:xfrm>
            <a:off x="0" y="727364"/>
            <a:ext cx="91440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5083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887626" cy="727364"/>
          </a:xfrm>
        </p:spPr>
        <p:txBody>
          <a:bodyPr>
            <a:normAutofit/>
          </a:bodyPr>
          <a:lstStyle/>
          <a:p>
            <a:r>
              <a:rPr lang="en-US" altLang="ja-JP" dirty="0" smtClean="0">
                <a:solidFill>
                  <a:srgbClr val="FF0000"/>
                </a:solidFill>
                <a:latin typeface="Arial" panose="020B0604020202020204" pitchFamily="34" charset="0"/>
                <a:cs typeface="Arial" panose="020B0604020202020204" pitchFamily="34" charset="0"/>
              </a:rPr>
              <a:t>16.</a:t>
            </a:r>
            <a:r>
              <a:rPr lang="ja-JP" altLang="en-US" dirty="0" smtClean="0">
                <a:solidFill>
                  <a:srgbClr val="FF0000"/>
                </a:solidFill>
                <a:latin typeface="Arial" panose="020B0604020202020204" pitchFamily="34" charset="0"/>
                <a:cs typeface="Arial" panose="020B0604020202020204" pitchFamily="34" charset="0"/>
              </a:rPr>
              <a:t>架空</a:t>
            </a:r>
            <a:r>
              <a:rPr lang="ja-JP" altLang="en-US" dirty="0">
                <a:solidFill>
                  <a:srgbClr val="FF0000"/>
                </a:solidFill>
                <a:latin typeface="Arial" panose="020B0604020202020204" pitchFamily="34" charset="0"/>
                <a:cs typeface="Arial" panose="020B0604020202020204" pitchFamily="34" charset="0"/>
              </a:rPr>
              <a:t>請求に応じない</a:t>
            </a:r>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sp>
        <p:nvSpPr>
          <p:cNvPr id="5" name="タイトル 8"/>
          <p:cNvSpPr txBox="1">
            <a:spLocks/>
          </p:cNvSpPr>
          <p:nvPr/>
        </p:nvSpPr>
        <p:spPr>
          <a:xfrm>
            <a:off x="1124899" y="1355080"/>
            <a:ext cx="8641753" cy="424172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経済的な被害</a:t>
            </a:r>
            <a:endParaRPr lang="en-US" altLang="ja-JP" sz="4400" dirty="0">
              <a:solidFill>
                <a:schemeClr val="tx1"/>
              </a:solidFill>
            </a:endParaRPr>
          </a:p>
          <a:p>
            <a:r>
              <a:rPr lang="ja-JP" altLang="en-US" sz="4400" dirty="0">
                <a:solidFill>
                  <a:schemeClr val="tx1"/>
                </a:solidFill>
              </a:rPr>
              <a:t>繰り返し被害に遭うことも</a:t>
            </a:r>
            <a:endParaRPr lang="en-US" altLang="ja-JP" sz="4400" dirty="0">
              <a:solidFill>
                <a:schemeClr val="tx1"/>
              </a:solidFill>
            </a:endParaRPr>
          </a:p>
        </p:txBody>
      </p:sp>
      <p:pic>
        <p:nvPicPr>
          <p:cNvPr id="3" name="図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482" y="668310"/>
            <a:ext cx="2986156" cy="2239617"/>
          </a:xfrm>
          <a:prstGeom prst="rect">
            <a:avLst/>
          </a:prstGeom>
        </p:spPr>
      </p:pic>
      <p:pic>
        <p:nvPicPr>
          <p:cNvPr id="7" name="図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00730" y="4530597"/>
            <a:ext cx="1462490" cy="1819395"/>
          </a:xfrm>
          <a:prstGeom prst="rect">
            <a:avLst/>
          </a:prstGeom>
        </p:spPr>
      </p:pic>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49</a:t>
            </a:r>
            <a:endParaRPr lang="ja-JP" altLang="en-US" dirty="0"/>
          </a:p>
        </p:txBody>
      </p:sp>
      <p:cxnSp>
        <p:nvCxnSpPr>
          <p:cNvPr id="9" name="直線コネクタ 8"/>
          <p:cNvCxnSpPr/>
          <p:nvPr/>
        </p:nvCxnSpPr>
        <p:spPr>
          <a:xfrm>
            <a:off x="0" y="727364"/>
            <a:ext cx="91440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05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2247" y="0"/>
            <a:ext cx="8906159" cy="727364"/>
          </a:xfrm>
        </p:spPr>
        <p:txBody>
          <a:bodyPr>
            <a:normAutofit/>
          </a:bodyPr>
          <a:lstStyle/>
          <a:p>
            <a:r>
              <a:rPr lang="en-US" altLang="ja-JP" dirty="0" smtClean="0">
                <a:latin typeface="Arial" panose="020B0604020202020204" pitchFamily="34" charset="0"/>
                <a:cs typeface="Arial" panose="020B0604020202020204" pitchFamily="34" charset="0"/>
              </a:rPr>
              <a:t>16.</a:t>
            </a:r>
            <a:r>
              <a:rPr lang="ja-JP" altLang="en-US" dirty="0">
                <a:latin typeface="Arial" panose="020B0604020202020204" pitchFamily="34" charset="0"/>
                <a:cs typeface="Arial" panose="020B0604020202020204" pitchFamily="34" charset="0"/>
              </a:rPr>
              <a:t>架空請求に応じない</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5" name="タイトル 8"/>
          <p:cNvSpPr txBox="1">
            <a:spLocks/>
          </p:cNvSpPr>
          <p:nvPr/>
        </p:nvSpPr>
        <p:spPr>
          <a:xfrm>
            <a:off x="502247" y="1156793"/>
            <a:ext cx="8641753" cy="424172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無視する</a:t>
            </a:r>
            <a:endParaRPr lang="en-US" altLang="ja-JP" sz="4400" dirty="0">
              <a:solidFill>
                <a:schemeClr val="tx1"/>
              </a:solidFill>
            </a:endParaRPr>
          </a:p>
          <a:p>
            <a:r>
              <a:rPr lang="ja-JP" altLang="en-US" sz="4400" dirty="0">
                <a:solidFill>
                  <a:schemeClr val="tx1"/>
                </a:solidFill>
              </a:rPr>
              <a:t>　退会手続きなどもしない</a:t>
            </a:r>
            <a:endParaRPr lang="en-US" altLang="ja-JP" sz="4400" dirty="0">
              <a:solidFill>
                <a:schemeClr val="tx1"/>
              </a:solidFill>
            </a:endParaRPr>
          </a:p>
          <a:p>
            <a:r>
              <a:rPr lang="ja-JP" altLang="en-US" sz="4400" dirty="0">
                <a:solidFill>
                  <a:schemeClr val="tx1"/>
                </a:solidFill>
              </a:rPr>
              <a:t>　連絡もしない</a:t>
            </a:r>
            <a:endParaRPr lang="en-US" altLang="ja-JP" sz="4400" dirty="0">
              <a:solidFill>
                <a:schemeClr val="tx1"/>
              </a:solidFill>
            </a:endParaRPr>
          </a:p>
          <a:p>
            <a:r>
              <a:rPr lang="ja-JP" altLang="en-US" sz="4400" dirty="0">
                <a:solidFill>
                  <a:schemeClr val="tx1"/>
                </a:solidFill>
              </a:rPr>
              <a:t>万が一の時は</a:t>
            </a:r>
            <a:endParaRPr lang="en-US" altLang="ja-JP" sz="4400" dirty="0">
              <a:solidFill>
                <a:schemeClr val="tx1"/>
              </a:solidFill>
            </a:endParaRPr>
          </a:p>
          <a:p>
            <a:r>
              <a:rPr lang="ja-JP" altLang="en-US" sz="4400" dirty="0">
                <a:solidFill>
                  <a:schemeClr val="tx1"/>
                </a:solidFill>
              </a:rPr>
              <a:t>　消費生活センター</a:t>
            </a:r>
            <a:endParaRPr lang="en-US" altLang="ja-JP" sz="4400" dirty="0">
              <a:solidFill>
                <a:schemeClr val="tx1"/>
              </a:solidFill>
            </a:endParaRPr>
          </a:p>
          <a:p>
            <a:r>
              <a:rPr lang="ja-JP" altLang="en-US" sz="4400" dirty="0">
                <a:solidFill>
                  <a:schemeClr val="tx1"/>
                </a:solidFill>
              </a:rPr>
              <a:t>（国民生活センター）に相談</a:t>
            </a:r>
            <a:endParaRPr lang="en-US" altLang="ja-JP" sz="4400" dirty="0">
              <a:solidFill>
                <a:schemeClr val="tx1"/>
              </a:solidFill>
            </a:endParaRPr>
          </a:p>
        </p:txBody>
      </p:sp>
      <p:sp>
        <p:nvSpPr>
          <p:cNvPr id="3" name="正方形/長方形 2"/>
          <p:cNvSpPr/>
          <p:nvPr/>
        </p:nvSpPr>
        <p:spPr>
          <a:xfrm>
            <a:off x="3120886" y="5305751"/>
            <a:ext cx="6142383" cy="1200329"/>
          </a:xfrm>
          <a:prstGeom prst="rect">
            <a:avLst/>
          </a:prstGeom>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消費生活センター（国民生活センター）</a:t>
            </a: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消費者ホットライン（全国統一）　</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188</a:t>
            </a:r>
          </a:p>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各都道府県</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の連絡先　</a:t>
            </a: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http://www.kokusen.go.jp/map/index.html</a:t>
            </a:r>
          </a:p>
        </p:txBody>
      </p:sp>
      <p:pic>
        <p:nvPicPr>
          <p:cNvPr id="6" name="図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19479" y="1454728"/>
            <a:ext cx="1586408" cy="1586408"/>
          </a:xfrm>
          <a:prstGeom prst="rect">
            <a:avLst/>
          </a:prstGeom>
        </p:spPr>
      </p:pic>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50</a:t>
            </a:r>
            <a:endParaRPr lang="ja-JP" altLang="en-US" dirty="0"/>
          </a:p>
        </p:txBody>
      </p:sp>
      <p:cxnSp>
        <p:nvCxnSpPr>
          <p:cNvPr id="9" name="直線コネクタ 8"/>
          <p:cNvCxnSpPr/>
          <p:nvPr/>
        </p:nvCxnSpPr>
        <p:spPr>
          <a:xfrm>
            <a:off x="0" y="727364"/>
            <a:ext cx="91440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93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887626" cy="727364"/>
          </a:xfrm>
        </p:spPr>
        <p:txBody>
          <a:bodyPr>
            <a:normAutofit/>
          </a:bodyPr>
          <a:lstStyle/>
          <a:p>
            <a:r>
              <a:rPr lang="en-US" altLang="ja-JP" dirty="0" smtClean="0">
                <a:solidFill>
                  <a:srgbClr val="FF0000"/>
                </a:solidFill>
                <a:latin typeface="Arial" panose="020B0604020202020204" pitchFamily="34" charset="0"/>
                <a:cs typeface="Arial" panose="020B0604020202020204" pitchFamily="34" charset="0"/>
              </a:rPr>
              <a:t>17.</a:t>
            </a:r>
            <a:r>
              <a:rPr lang="ja-JP" altLang="en-US" dirty="0">
                <a:solidFill>
                  <a:srgbClr val="FF0000"/>
                </a:solidFill>
                <a:latin typeface="Arial" panose="020B0604020202020204" pitchFamily="34" charset="0"/>
                <a:cs typeface="Arial" panose="020B0604020202020204" pitchFamily="34" charset="0"/>
              </a:rPr>
              <a:t>フィッシング詐欺に気を</a:t>
            </a:r>
            <a:r>
              <a:rPr lang="ja-JP" altLang="en-US" dirty="0" smtClean="0">
                <a:solidFill>
                  <a:srgbClr val="FF0000"/>
                </a:solidFill>
                <a:latin typeface="Arial" panose="020B0604020202020204" pitchFamily="34" charset="0"/>
                <a:cs typeface="Arial" panose="020B0604020202020204" pitchFamily="34" charset="0"/>
              </a:rPr>
              <a:t>つける</a:t>
            </a:r>
            <a:endParaRPr lang="ja-JP" altLang="en-US" dirty="0">
              <a:solidFill>
                <a:srgbClr val="FF0000"/>
              </a:solidFill>
              <a:latin typeface="Arial" panose="020B0604020202020204" pitchFamily="34" charset="0"/>
              <a:cs typeface="Arial" panose="020B0604020202020204" pitchFamily="34" charset="0"/>
            </a:endParaRPr>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sp>
        <p:nvSpPr>
          <p:cNvPr id="5" name="タイトル 8"/>
          <p:cNvSpPr txBox="1">
            <a:spLocks/>
          </p:cNvSpPr>
          <p:nvPr/>
        </p:nvSpPr>
        <p:spPr>
          <a:xfrm>
            <a:off x="1124899" y="1514430"/>
            <a:ext cx="8641753" cy="424172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経済的な被害</a:t>
            </a:r>
            <a:endParaRPr lang="en-US" altLang="ja-JP" sz="4400" dirty="0">
              <a:solidFill>
                <a:schemeClr val="tx1"/>
              </a:solidFill>
            </a:endParaRPr>
          </a:p>
          <a:p>
            <a:r>
              <a:rPr lang="ja-JP" altLang="en-US" sz="4400" dirty="0">
                <a:solidFill>
                  <a:schemeClr val="tx1"/>
                </a:solidFill>
              </a:rPr>
              <a:t>繰り返し被害に遭うことも</a:t>
            </a:r>
            <a:endParaRPr lang="en-US" altLang="ja-JP" sz="4400" dirty="0">
              <a:solidFill>
                <a:schemeClr val="tx1"/>
              </a:solidFill>
            </a:endParaRPr>
          </a:p>
        </p:txBody>
      </p:sp>
      <p:pic>
        <p:nvPicPr>
          <p:cNvPr id="7" name="図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482" y="668310"/>
            <a:ext cx="2986156" cy="2239617"/>
          </a:xfrm>
          <a:prstGeom prst="rect">
            <a:avLst/>
          </a:prstGeom>
        </p:spPr>
      </p:pic>
      <p:pic>
        <p:nvPicPr>
          <p:cNvPr id="3" name="図 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5506" y="4002156"/>
            <a:ext cx="2548494" cy="2544417"/>
          </a:xfrm>
          <a:prstGeom prst="rect">
            <a:avLst/>
          </a:prstGeom>
        </p:spPr>
      </p:pic>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51</a:t>
            </a:r>
            <a:endParaRPr lang="ja-JP" altLang="en-US" dirty="0"/>
          </a:p>
        </p:txBody>
      </p:sp>
      <p:cxnSp>
        <p:nvCxnSpPr>
          <p:cNvPr id="9" name="直線コネクタ 8"/>
          <p:cNvCxnSpPr/>
          <p:nvPr/>
        </p:nvCxnSpPr>
        <p:spPr>
          <a:xfrm>
            <a:off x="0" y="727364"/>
            <a:ext cx="91440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842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2247" y="0"/>
            <a:ext cx="8906159" cy="727364"/>
          </a:xfrm>
        </p:spPr>
        <p:txBody>
          <a:bodyPr>
            <a:normAutofit/>
          </a:bodyPr>
          <a:lstStyle/>
          <a:p>
            <a:r>
              <a:rPr lang="en-US" altLang="ja-JP" dirty="0" smtClean="0">
                <a:latin typeface="Arial" panose="020B0604020202020204" pitchFamily="34" charset="0"/>
                <a:cs typeface="Arial" panose="020B0604020202020204" pitchFamily="34" charset="0"/>
              </a:rPr>
              <a:t>17.</a:t>
            </a:r>
            <a:r>
              <a:rPr lang="ja-JP" altLang="en-US" dirty="0">
                <a:latin typeface="Arial" panose="020B0604020202020204" pitchFamily="34" charset="0"/>
                <a:cs typeface="Arial" panose="020B0604020202020204" pitchFamily="34" charset="0"/>
              </a:rPr>
              <a:t>フィッシング詐欺に気を</a:t>
            </a:r>
            <a:r>
              <a:rPr lang="ja-JP" altLang="en-US" dirty="0" smtClean="0">
                <a:latin typeface="Arial" panose="020B0604020202020204" pitchFamily="34" charset="0"/>
                <a:cs typeface="Arial" panose="020B0604020202020204" pitchFamily="34" charset="0"/>
              </a:rPr>
              <a:t>つける</a:t>
            </a:r>
            <a:endParaRPr lang="ja-JP" altLang="en-US" dirty="0">
              <a:latin typeface="Arial" panose="020B0604020202020204" pitchFamily="34" charset="0"/>
              <a:cs typeface="Arial" panose="020B0604020202020204" pitchFamily="34" charset="0"/>
            </a:endParaRP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5" name="タイトル 8"/>
          <p:cNvSpPr txBox="1">
            <a:spLocks/>
          </p:cNvSpPr>
          <p:nvPr/>
        </p:nvSpPr>
        <p:spPr>
          <a:xfrm>
            <a:off x="104683" y="978486"/>
            <a:ext cx="8937717" cy="424172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メールの送信元の確認</a:t>
            </a:r>
            <a:endParaRPr lang="en-US" altLang="ja-JP" sz="4400" dirty="0">
              <a:solidFill>
                <a:schemeClr val="tx1"/>
              </a:solidFill>
            </a:endParaRPr>
          </a:p>
          <a:p>
            <a:endParaRPr lang="en-US" altLang="ja-JP" sz="4400" dirty="0">
              <a:solidFill>
                <a:schemeClr val="tx1"/>
              </a:solidFill>
            </a:endParaRPr>
          </a:p>
          <a:p>
            <a:r>
              <a:rPr lang="ja-JP" altLang="en-US" sz="4400" dirty="0">
                <a:solidFill>
                  <a:schemeClr val="tx1"/>
                </a:solidFill>
              </a:rPr>
              <a:t>メールのリンクからでは無く</a:t>
            </a:r>
            <a:endParaRPr lang="en-US" altLang="ja-JP" sz="4400" dirty="0">
              <a:solidFill>
                <a:schemeClr val="tx1"/>
              </a:solidFill>
            </a:endParaRPr>
          </a:p>
          <a:p>
            <a:r>
              <a:rPr lang="ja-JP" altLang="en-US" sz="4400" dirty="0">
                <a:solidFill>
                  <a:schemeClr val="tx1"/>
                </a:solidFill>
              </a:rPr>
              <a:t>　　　　ブックマークや検索から</a:t>
            </a:r>
            <a:endParaRPr lang="en-US" altLang="ja-JP" sz="4400" dirty="0">
              <a:solidFill>
                <a:schemeClr val="tx1"/>
              </a:solidFill>
            </a:endParaRPr>
          </a:p>
          <a:p>
            <a:endParaRPr lang="en-US" altLang="ja-JP" sz="4400" dirty="0">
              <a:solidFill>
                <a:schemeClr val="tx1"/>
              </a:solidFill>
            </a:endParaRPr>
          </a:p>
          <a:p>
            <a:r>
              <a:rPr lang="ja-JP" altLang="en-US" sz="4400" dirty="0">
                <a:solidFill>
                  <a:schemeClr val="tx1"/>
                </a:solidFill>
              </a:rPr>
              <a:t>発信元などへ確認</a:t>
            </a:r>
            <a:endParaRPr lang="en-US" altLang="ja-JP" sz="4400" dirty="0">
              <a:solidFill>
                <a:schemeClr val="tx1"/>
              </a:solidFill>
            </a:endParaRPr>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l="910" r="468"/>
          <a:stretch/>
        </p:blipFill>
        <p:spPr>
          <a:xfrm>
            <a:off x="5836056" y="3952018"/>
            <a:ext cx="2769703" cy="2142483"/>
          </a:xfrm>
          <a:prstGeom prst="rect">
            <a:avLst/>
          </a:prstGeom>
        </p:spPr>
      </p:pic>
      <p:sp>
        <p:nvSpPr>
          <p:cNvPr id="7" name="正方形/長方形 6"/>
          <p:cNvSpPr/>
          <p:nvPr/>
        </p:nvSpPr>
        <p:spPr>
          <a:xfrm>
            <a:off x="502247" y="5294163"/>
            <a:ext cx="5872250" cy="923330"/>
          </a:xfrm>
          <a:prstGeom prst="rect">
            <a:avLst/>
          </a:prstGeom>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フィッシング対策協議会の</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サイトには</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フィッシング情報と対策がまとめられています。</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https://www.antiphishing.jp/</a:t>
            </a:r>
          </a:p>
        </p:txBody>
      </p:sp>
      <p:sp>
        <p:nvSpPr>
          <p:cNvPr id="8" name="サブタイトル 2"/>
          <p:cNvSpPr txBox="1">
            <a:spLocks/>
          </p:cNvSpPr>
          <p:nvPr/>
        </p:nvSpPr>
        <p:spPr>
          <a:xfrm>
            <a:off x="5723512" y="6168456"/>
            <a:ext cx="2878124"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 フィッシング対策協議会</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https://www.antiphishing.jp/</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ライド番号プレースホルダー 2"/>
          <p:cNvSpPr>
            <a:spLocks noGrp="1"/>
          </p:cNvSpPr>
          <p:nvPr>
            <p:ph type="sldNum" sz="quarter" idx="14"/>
          </p:nvPr>
        </p:nvSpPr>
        <p:spPr>
          <a:xfrm>
            <a:off x="196552" y="6492875"/>
            <a:ext cx="444383" cy="365125"/>
          </a:xfrm>
        </p:spPr>
        <p:txBody>
          <a:bodyPr/>
          <a:lstStyle/>
          <a:p>
            <a:r>
              <a:rPr lang="en-US" altLang="ja-JP" dirty="0"/>
              <a:t>52</a:t>
            </a:r>
            <a:endParaRPr lang="ja-JP" altLang="en-US" dirty="0"/>
          </a:p>
        </p:txBody>
      </p:sp>
      <p:cxnSp>
        <p:nvCxnSpPr>
          <p:cNvPr id="10" name="直線コネクタ 9"/>
          <p:cNvCxnSpPr/>
          <p:nvPr/>
        </p:nvCxnSpPr>
        <p:spPr>
          <a:xfrm>
            <a:off x="0" y="727364"/>
            <a:ext cx="91440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469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887626" cy="727364"/>
          </a:xfrm>
        </p:spPr>
        <p:txBody>
          <a:bodyPr>
            <a:normAutofit/>
          </a:bodyPr>
          <a:lstStyle/>
          <a:p>
            <a:r>
              <a:rPr lang="en-US" altLang="ja-JP" sz="2800" dirty="0" smtClean="0">
                <a:solidFill>
                  <a:srgbClr val="FF0000"/>
                </a:solidFill>
                <a:latin typeface="Arial" panose="020B0604020202020204" pitchFamily="34" charset="0"/>
                <a:cs typeface="Arial" panose="020B0604020202020204" pitchFamily="34" charset="0"/>
              </a:rPr>
              <a:t>18.Windows</a:t>
            </a:r>
            <a:r>
              <a:rPr lang="ja-JP" altLang="en-US" sz="2800" dirty="0">
                <a:solidFill>
                  <a:srgbClr val="FF0000"/>
                </a:solidFill>
                <a:latin typeface="Arial" panose="020B0604020202020204" pitchFamily="34" charset="0"/>
                <a:cs typeface="Arial" panose="020B0604020202020204" pitchFamily="34" charset="0"/>
              </a:rPr>
              <a:t>は最新状態にアップデートしておこう</a:t>
            </a:r>
          </a:p>
        </p:txBody>
      </p:sp>
      <p:cxnSp>
        <p:nvCxnSpPr>
          <p:cNvPr id="4" name="直線コネクタ 3"/>
          <p:cNvCxnSpPr/>
          <p:nvPr/>
        </p:nvCxnSpPr>
        <p:spPr>
          <a:xfrm>
            <a:off x="0" y="727364"/>
            <a:ext cx="9144000" cy="0"/>
          </a:xfrm>
          <a:prstGeom prst="line">
            <a:avLst/>
          </a:prstGeom>
          <a:ln w="76200">
            <a:solidFill>
              <a:srgbClr val="E3737B"/>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sp>
        <p:nvSpPr>
          <p:cNvPr id="5" name="タイトル 8"/>
          <p:cNvSpPr txBox="1">
            <a:spLocks/>
          </p:cNvSpPr>
          <p:nvPr/>
        </p:nvSpPr>
        <p:spPr>
          <a:xfrm>
            <a:off x="502247" y="1619103"/>
            <a:ext cx="8641753" cy="424172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攻撃を受けやすい状態に</a:t>
            </a:r>
            <a:endParaRPr lang="en-US" altLang="ja-JP" sz="4400" dirty="0">
              <a:solidFill>
                <a:schemeClr val="tx1"/>
              </a:solidFill>
            </a:endParaRPr>
          </a:p>
          <a:p>
            <a:r>
              <a:rPr lang="ja-JP" altLang="en-US" sz="4400" dirty="0">
                <a:solidFill>
                  <a:schemeClr val="tx1"/>
                </a:solidFill>
              </a:rPr>
              <a:t>　（侵入やウイルス感染被害に）</a:t>
            </a:r>
            <a:endParaRPr lang="en-US" altLang="ja-JP" sz="4400" dirty="0">
              <a:solidFill>
                <a:schemeClr val="tx1"/>
              </a:solidFill>
            </a:endParaRPr>
          </a:p>
          <a:p>
            <a:r>
              <a:rPr lang="ja-JP" altLang="en-US" sz="4400" dirty="0">
                <a:solidFill>
                  <a:schemeClr val="tx1"/>
                </a:solidFill>
              </a:rPr>
              <a:t>　</a:t>
            </a:r>
            <a:endParaRPr lang="en-US" altLang="ja-JP" sz="4400" dirty="0">
              <a:solidFill>
                <a:schemeClr val="tx1"/>
              </a:solidFill>
            </a:endParaRPr>
          </a:p>
        </p:txBody>
      </p:sp>
      <p:pic>
        <p:nvPicPr>
          <p:cNvPr id="3" name="図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482" y="4156766"/>
            <a:ext cx="2478157" cy="2331336"/>
          </a:xfrm>
          <a:prstGeom prst="rect">
            <a:avLst/>
          </a:prstGeom>
        </p:spPr>
      </p:pic>
      <p:pic>
        <p:nvPicPr>
          <p:cNvPr id="7" name="図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67870" y="855090"/>
            <a:ext cx="2776130" cy="2082097"/>
          </a:xfrm>
          <a:prstGeom prst="rect">
            <a:avLst/>
          </a:prstGeom>
        </p:spPr>
      </p:pic>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55</a:t>
            </a:r>
            <a:endParaRPr lang="ja-JP" altLang="en-US" dirty="0"/>
          </a:p>
        </p:txBody>
      </p:sp>
    </p:spTree>
    <p:extLst>
      <p:ext uri="{BB962C8B-B14F-4D97-AF65-F5344CB8AC3E}">
        <p14:creationId xmlns:p14="http://schemas.microsoft.com/office/powerpoint/2010/main" val="4128898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76" y="0"/>
            <a:ext cx="8659024" cy="727364"/>
          </a:xfrm>
        </p:spPr>
        <p:txBody>
          <a:bodyPr>
            <a:normAutofit fontScale="90000"/>
          </a:bodyPr>
          <a:lstStyle/>
          <a:p>
            <a:r>
              <a:rPr lang="en-US" altLang="ja-JP" dirty="0">
                <a:latin typeface="Arial" panose="020B0604020202020204" pitchFamily="34" charset="0"/>
                <a:cs typeface="Arial" panose="020B0604020202020204" pitchFamily="34" charset="0"/>
              </a:rPr>
              <a:t>1.</a:t>
            </a:r>
            <a:r>
              <a:rPr lang="ja-JP" altLang="en-US" dirty="0">
                <a:latin typeface="Arial" panose="020B0604020202020204" pitchFamily="34" charset="0"/>
                <a:cs typeface="Arial" panose="020B0604020202020204" pitchFamily="34" charset="0"/>
              </a:rPr>
              <a:t>世界中の誰でも読めることを知っておこう</a:t>
            </a:r>
          </a:p>
        </p:txBody>
      </p:sp>
      <p:cxnSp>
        <p:nvCxnSpPr>
          <p:cNvPr id="4" name="直線コネクタ 3"/>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5" name="タイトル 8"/>
          <p:cNvSpPr txBox="1">
            <a:spLocks/>
          </p:cNvSpPr>
          <p:nvPr/>
        </p:nvSpPr>
        <p:spPr>
          <a:xfrm>
            <a:off x="0" y="2591608"/>
            <a:ext cx="9144000" cy="2264597"/>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　自分の投稿やメッセージを</a:t>
            </a:r>
            <a:endParaRPr lang="en-US" altLang="ja-JP" sz="4400" dirty="0">
              <a:solidFill>
                <a:schemeClr val="tx1"/>
              </a:solidFill>
            </a:endParaRPr>
          </a:p>
          <a:p>
            <a:r>
              <a:rPr lang="ja-JP" altLang="en-US" sz="4400" dirty="0">
                <a:solidFill>
                  <a:schemeClr val="tx1"/>
                </a:solidFill>
              </a:rPr>
              <a:t>　　　　　　　</a:t>
            </a:r>
            <a:r>
              <a:rPr lang="ja-JP" altLang="en-US" sz="4400" dirty="0">
                <a:solidFill>
                  <a:srgbClr val="FF0000"/>
                </a:solidFill>
              </a:rPr>
              <a:t>見なおす</a:t>
            </a:r>
            <a:r>
              <a:rPr lang="ja-JP" altLang="en-US" sz="4400" dirty="0">
                <a:solidFill>
                  <a:schemeClr val="tx1"/>
                </a:solidFill>
              </a:rPr>
              <a:t>習慣をもつ</a:t>
            </a:r>
            <a:endParaRPr lang="en-US" altLang="ja-JP" sz="4400" dirty="0">
              <a:solidFill>
                <a:schemeClr val="tx1"/>
              </a:solidFill>
            </a:endParaRPr>
          </a:p>
        </p:txBody>
      </p:sp>
      <p:pic>
        <p:nvPicPr>
          <p:cNvPr id="11" name="図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6260" y="901984"/>
            <a:ext cx="1817098" cy="1938383"/>
          </a:xfrm>
          <a:prstGeom prst="rect">
            <a:avLst/>
          </a:prstGeom>
        </p:spPr>
      </p:pic>
      <p:pic>
        <p:nvPicPr>
          <p:cNvPr id="13" name="図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87747" y="4423719"/>
            <a:ext cx="1952368" cy="1952368"/>
          </a:xfrm>
          <a:prstGeom prst="rect">
            <a:avLst/>
          </a:prstGeom>
        </p:spPr>
      </p:pic>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2</a:t>
            </a:r>
            <a:endParaRPr lang="ja-JP" altLang="en-US" dirty="0"/>
          </a:p>
        </p:txBody>
      </p:sp>
    </p:spTree>
    <p:extLst>
      <p:ext uri="{BB962C8B-B14F-4D97-AF65-F5344CB8AC3E}">
        <p14:creationId xmlns:p14="http://schemas.microsoft.com/office/powerpoint/2010/main" val="25656799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2247" y="0"/>
            <a:ext cx="8906159" cy="727364"/>
          </a:xfrm>
        </p:spPr>
        <p:txBody>
          <a:bodyPr>
            <a:normAutofit/>
          </a:bodyPr>
          <a:lstStyle/>
          <a:p>
            <a:r>
              <a:rPr lang="en-US" altLang="ja-JP" sz="2800" dirty="0" smtClean="0">
                <a:latin typeface="Arial" panose="020B0604020202020204" pitchFamily="34" charset="0"/>
                <a:cs typeface="Arial" panose="020B0604020202020204" pitchFamily="34" charset="0"/>
              </a:rPr>
              <a:t>18.Windows</a:t>
            </a:r>
            <a:r>
              <a:rPr lang="ja-JP" altLang="en-US" sz="2800" dirty="0">
                <a:latin typeface="Arial" panose="020B0604020202020204" pitchFamily="34" charset="0"/>
                <a:cs typeface="Arial" panose="020B0604020202020204" pitchFamily="34" charset="0"/>
              </a:rPr>
              <a:t>は最新状態にアップデートしておこう</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15" name="スライド番号プレースホルダー 2"/>
          <p:cNvSpPr>
            <a:spLocks noGrp="1"/>
          </p:cNvSpPr>
          <p:nvPr>
            <p:ph type="sldNum" sz="quarter" idx="14"/>
          </p:nvPr>
        </p:nvSpPr>
        <p:spPr>
          <a:xfrm>
            <a:off x="196552" y="6492875"/>
            <a:ext cx="444383" cy="365125"/>
          </a:xfrm>
        </p:spPr>
        <p:txBody>
          <a:bodyPr/>
          <a:lstStyle/>
          <a:p>
            <a:r>
              <a:rPr lang="en-US" altLang="ja-JP" dirty="0"/>
              <a:t>56</a:t>
            </a:r>
            <a:endParaRPr lang="ja-JP" altLang="en-US" dirty="0"/>
          </a:p>
        </p:txBody>
      </p:sp>
      <p:cxnSp>
        <p:nvCxnSpPr>
          <p:cNvPr id="16" name="直線コネクタ 15"/>
          <p:cNvCxnSpPr/>
          <p:nvPr/>
        </p:nvCxnSpPr>
        <p:spPr>
          <a:xfrm>
            <a:off x="0" y="727364"/>
            <a:ext cx="9144000" cy="0"/>
          </a:xfrm>
          <a:prstGeom prst="line">
            <a:avLst/>
          </a:prstGeom>
          <a:ln w="76200">
            <a:solidFill>
              <a:srgbClr val="E3737B"/>
            </a:solidFill>
          </a:ln>
        </p:spPr>
        <p:style>
          <a:lnRef idx="1">
            <a:schemeClr val="accent1"/>
          </a:lnRef>
          <a:fillRef idx="0">
            <a:schemeClr val="accent1"/>
          </a:fillRef>
          <a:effectRef idx="0">
            <a:schemeClr val="accent1"/>
          </a:effectRef>
          <a:fontRef idx="minor">
            <a:schemeClr val="tx1"/>
          </a:fontRef>
        </p:style>
      </p:cxn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231" y="991065"/>
            <a:ext cx="3856714" cy="2280607"/>
          </a:xfrm>
          <a:prstGeom prst="rect">
            <a:avLst/>
          </a:prstGeom>
        </p:spPr>
      </p:pic>
      <p:sp>
        <p:nvSpPr>
          <p:cNvPr id="18" name="正方形/長方形 17"/>
          <p:cNvSpPr/>
          <p:nvPr/>
        </p:nvSpPr>
        <p:spPr>
          <a:xfrm>
            <a:off x="4412642" y="1872143"/>
            <a:ext cx="3558977" cy="646331"/>
          </a:xfrm>
          <a:prstGeom prst="rect">
            <a:avLst/>
          </a:prstGeom>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［設定］の</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［更新とセキュリティを選択］</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2506820" y="2260702"/>
            <a:ext cx="873689" cy="51554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サブタイトル 2"/>
          <p:cNvSpPr txBox="1">
            <a:spLocks/>
          </p:cNvSpPr>
          <p:nvPr/>
        </p:nvSpPr>
        <p:spPr>
          <a:xfrm>
            <a:off x="198051" y="6119904"/>
            <a:ext cx="1120410"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Microsoft  (c)</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サブタイトル 2"/>
          <p:cNvSpPr txBox="1">
            <a:spLocks/>
          </p:cNvSpPr>
          <p:nvPr/>
        </p:nvSpPr>
        <p:spPr>
          <a:xfrm>
            <a:off x="202665" y="3278100"/>
            <a:ext cx="1120410"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Microsoft  (c)</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231" y="3826739"/>
            <a:ext cx="3791436" cy="2250990"/>
          </a:xfrm>
          <a:prstGeom prst="rect">
            <a:avLst/>
          </a:prstGeom>
        </p:spPr>
      </p:pic>
      <p:sp>
        <p:nvSpPr>
          <p:cNvPr id="23" name="角丸四角形 22"/>
          <p:cNvSpPr/>
          <p:nvPr/>
        </p:nvSpPr>
        <p:spPr>
          <a:xfrm>
            <a:off x="196552" y="4045884"/>
            <a:ext cx="1299739" cy="32291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1436411" y="5183018"/>
            <a:ext cx="511452" cy="1914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412643" y="4728151"/>
            <a:ext cx="3558977" cy="646331"/>
          </a:xfrm>
          <a:prstGeom prst="rect">
            <a:avLst/>
          </a:prstGeom>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err="1">
                <a:latin typeface="メイリオ" panose="020B0604030504040204" pitchFamily="50" charset="-128"/>
                <a:ea typeface="メイリオ" panose="020B0604030504040204" pitchFamily="50" charset="-128"/>
                <a:cs typeface="メイリオ" panose="020B0604030504040204" pitchFamily="50" charset="-128"/>
              </a:rPr>
              <a:t>WindowsUpdate</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］を選択し</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詳細オプションを選択。</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939442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2247" y="0"/>
            <a:ext cx="8906159" cy="727364"/>
          </a:xfrm>
        </p:spPr>
        <p:txBody>
          <a:bodyPr>
            <a:normAutofit/>
          </a:bodyPr>
          <a:lstStyle/>
          <a:p>
            <a:r>
              <a:rPr lang="en-US" altLang="ja-JP" sz="2800" dirty="0" smtClean="0">
                <a:latin typeface="Arial" panose="020B0604020202020204" pitchFamily="34" charset="0"/>
                <a:cs typeface="Arial" panose="020B0604020202020204" pitchFamily="34" charset="0"/>
              </a:rPr>
              <a:t>18.Windows</a:t>
            </a:r>
            <a:r>
              <a:rPr lang="ja-JP" altLang="en-US" sz="2800" dirty="0">
                <a:latin typeface="Arial" panose="020B0604020202020204" pitchFamily="34" charset="0"/>
                <a:cs typeface="Arial" panose="020B0604020202020204" pitchFamily="34" charset="0"/>
              </a:rPr>
              <a:t>は最新状態にアップデートしておこう</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11" name="スライド番号プレースホルダー 2"/>
          <p:cNvSpPr>
            <a:spLocks noGrp="1"/>
          </p:cNvSpPr>
          <p:nvPr>
            <p:ph type="sldNum" sz="quarter" idx="14"/>
          </p:nvPr>
        </p:nvSpPr>
        <p:spPr>
          <a:xfrm>
            <a:off x="196552" y="6492875"/>
            <a:ext cx="444383" cy="365125"/>
          </a:xfrm>
        </p:spPr>
        <p:txBody>
          <a:bodyPr/>
          <a:lstStyle/>
          <a:p>
            <a:r>
              <a:rPr lang="en-US" altLang="ja-JP" dirty="0"/>
              <a:t>57</a:t>
            </a:r>
            <a:endParaRPr lang="ja-JP" altLang="en-US" dirty="0"/>
          </a:p>
        </p:txBody>
      </p:sp>
      <p:sp>
        <p:nvSpPr>
          <p:cNvPr id="16" name="サブタイトル 2"/>
          <p:cNvSpPr txBox="1">
            <a:spLocks/>
          </p:cNvSpPr>
          <p:nvPr/>
        </p:nvSpPr>
        <p:spPr>
          <a:xfrm>
            <a:off x="839950" y="5677974"/>
            <a:ext cx="1120410"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Microsoft  (c)</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597" y="1071797"/>
            <a:ext cx="7638805" cy="4520158"/>
          </a:xfrm>
          <a:prstGeom prst="rect">
            <a:avLst/>
          </a:prstGeom>
        </p:spPr>
      </p:pic>
      <p:sp>
        <p:nvSpPr>
          <p:cNvPr id="18" name="正方形/長方形 17"/>
          <p:cNvSpPr/>
          <p:nvPr/>
        </p:nvSpPr>
        <p:spPr>
          <a:xfrm>
            <a:off x="2974110" y="5712115"/>
            <a:ext cx="5546981" cy="646331"/>
          </a:xfrm>
          <a:prstGeom prst="rect">
            <a:avLst/>
          </a:prstGeom>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［更新プログラムのインストール方法を選ぶ］で［自動（推奨）］が選ばれている事を確認。</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857170" y="2203335"/>
            <a:ext cx="1071657" cy="2560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a:off x="0" y="727364"/>
            <a:ext cx="9144000" cy="0"/>
          </a:xfrm>
          <a:prstGeom prst="line">
            <a:avLst/>
          </a:prstGeom>
          <a:ln w="76200">
            <a:solidFill>
              <a:srgbClr val="E373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3202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887626" cy="727364"/>
          </a:xfrm>
        </p:spPr>
        <p:txBody>
          <a:bodyPr>
            <a:normAutofit fontScale="90000"/>
          </a:bodyPr>
          <a:lstStyle/>
          <a:p>
            <a:r>
              <a:rPr lang="en-US" altLang="ja-JP" dirty="0" smtClean="0">
                <a:solidFill>
                  <a:srgbClr val="FF0000"/>
                </a:solidFill>
                <a:latin typeface="Arial" panose="020B0604020202020204" pitchFamily="34" charset="0"/>
                <a:cs typeface="Arial" panose="020B0604020202020204" pitchFamily="34" charset="0"/>
              </a:rPr>
              <a:t>19.</a:t>
            </a:r>
            <a:r>
              <a:rPr lang="ja-JP" altLang="en-US" dirty="0">
                <a:solidFill>
                  <a:srgbClr val="FF0000"/>
                </a:solidFill>
                <a:latin typeface="Arial" panose="020B0604020202020204" pitchFamily="34" charset="0"/>
                <a:cs typeface="Arial" panose="020B0604020202020204" pitchFamily="34" charset="0"/>
              </a:rPr>
              <a:t>セキュリティソフトは必ず入れておこう</a:t>
            </a:r>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sp>
        <p:nvSpPr>
          <p:cNvPr id="5" name="タイトル 8"/>
          <p:cNvSpPr txBox="1">
            <a:spLocks/>
          </p:cNvSpPr>
          <p:nvPr/>
        </p:nvSpPr>
        <p:spPr>
          <a:xfrm>
            <a:off x="502247" y="1747267"/>
            <a:ext cx="8641753" cy="424172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攻撃を受けやすい状態に</a:t>
            </a:r>
            <a:endParaRPr lang="en-US" altLang="ja-JP" sz="4400" dirty="0">
              <a:solidFill>
                <a:schemeClr val="tx1"/>
              </a:solidFill>
            </a:endParaRPr>
          </a:p>
          <a:p>
            <a:r>
              <a:rPr lang="ja-JP" altLang="en-US" sz="4400" dirty="0">
                <a:solidFill>
                  <a:schemeClr val="tx1"/>
                </a:solidFill>
              </a:rPr>
              <a:t>　（侵入やウイルス感染被害に）</a:t>
            </a:r>
            <a:endParaRPr lang="en-US" altLang="ja-JP" sz="4400" dirty="0">
              <a:solidFill>
                <a:schemeClr val="tx1"/>
              </a:solidFill>
            </a:endParaRPr>
          </a:p>
          <a:p>
            <a:r>
              <a:rPr lang="ja-JP" altLang="en-US" sz="4400" dirty="0">
                <a:solidFill>
                  <a:schemeClr val="tx1"/>
                </a:solidFill>
              </a:rPr>
              <a:t>　</a:t>
            </a:r>
            <a:endParaRPr lang="en-US" altLang="ja-JP" sz="4400" dirty="0">
              <a:solidFill>
                <a:schemeClr val="tx1"/>
              </a:solidFill>
            </a:endParaRPr>
          </a:p>
        </p:txBody>
      </p:sp>
      <p:pic>
        <p:nvPicPr>
          <p:cNvPr id="10" name="図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64237" y="1145692"/>
            <a:ext cx="1787563" cy="1451734"/>
          </a:xfrm>
          <a:prstGeom prst="rect">
            <a:avLst/>
          </a:prstGeom>
        </p:spPr>
      </p:pic>
      <p:pic>
        <p:nvPicPr>
          <p:cNvPr id="12" name="図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658" y="3931110"/>
            <a:ext cx="1593705" cy="2659454"/>
          </a:xfrm>
          <a:prstGeom prst="rect">
            <a:avLst/>
          </a:prstGeom>
        </p:spPr>
      </p:pic>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58</a:t>
            </a:r>
            <a:endParaRPr lang="ja-JP" altLang="en-US" dirty="0"/>
          </a:p>
        </p:txBody>
      </p:sp>
      <p:cxnSp>
        <p:nvCxnSpPr>
          <p:cNvPr id="9" name="直線コネクタ 8"/>
          <p:cNvCxnSpPr/>
          <p:nvPr/>
        </p:nvCxnSpPr>
        <p:spPr>
          <a:xfrm>
            <a:off x="0" y="727364"/>
            <a:ext cx="9144000" cy="0"/>
          </a:xfrm>
          <a:prstGeom prst="line">
            <a:avLst/>
          </a:prstGeom>
          <a:ln w="76200">
            <a:solidFill>
              <a:srgbClr val="E373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3625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2247" y="0"/>
            <a:ext cx="8906159" cy="727364"/>
          </a:xfrm>
        </p:spPr>
        <p:txBody>
          <a:bodyPr>
            <a:normAutofit fontScale="90000"/>
          </a:bodyPr>
          <a:lstStyle/>
          <a:p>
            <a:r>
              <a:rPr lang="en-US" altLang="ja-JP" dirty="0" smtClean="0">
                <a:latin typeface="Arial" panose="020B0604020202020204" pitchFamily="34" charset="0"/>
                <a:cs typeface="Arial" panose="020B0604020202020204" pitchFamily="34" charset="0"/>
              </a:rPr>
              <a:t>19.</a:t>
            </a:r>
            <a:r>
              <a:rPr lang="ja-JP" altLang="en-US" dirty="0">
                <a:latin typeface="Arial" panose="020B0604020202020204" pitchFamily="34" charset="0"/>
                <a:cs typeface="Arial" panose="020B0604020202020204" pitchFamily="34" charset="0"/>
              </a:rPr>
              <a:t>セキュリティソフトは必ず入れておこう</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6902" y="3909790"/>
            <a:ext cx="3303739" cy="2514023"/>
          </a:xfrm>
          <a:prstGeom prst="rect">
            <a:avLst/>
          </a:prstGeom>
        </p:spPr>
      </p:pic>
      <p:sp>
        <p:nvSpPr>
          <p:cNvPr id="5" name="タイトル 8"/>
          <p:cNvSpPr txBox="1">
            <a:spLocks/>
          </p:cNvSpPr>
          <p:nvPr/>
        </p:nvSpPr>
        <p:spPr>
          <a:xfrm>
            <a:off x="276759" y="1280108"/>
            <a:ext cx="8641753" cy="424172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主なセキュリティソフトの機能</a:t>
            </a:r>
            <a:endParaRPr lang="en-US" altLang="ja-JP" sz="4400" dirty="0">
              <a:solidFill>
                <a:schemeClr val="tx1"/>
              </a:solidFill>
            </a:endParaRPr>
          </a:p>
          <a:p>
            <a:r>
              <a:rPr lang="ja-JP" altLang="en-US" sz="4400" dirty="0">
                <a:solidFill>
                  <a:schemeClr val="tx1"/>
                </a:solidFill>
              </a:rPr>
              <a:t>ウイルススキャン</a:t>
            </a:r>
            <a:endParaRPr lang="en-US" altLang="ja-JP" sz="4400" dirty="0">
              <a:solidFill>
                <a:schemeClr val="tx1"/>
              </a:solidFill>
            </a:endParaRPr>
          </a:p>
          <a:p>
            <a:r>
              <a:rPr lang="ja-JP" altLang="en-US" sz="4400" dirty="0">
                <a:solidFill>
                  <a:schemeClr val="tx1"/>
                </a:solidFill>
              </a:rPr>
              <a:t>　ウイルス感染の防止</a:t>
            </a:r>
            <a:endParaRPr lang="en-US" altLang="ja-JP" sz="4400" dirty="0">
              <a:solidFill>
                <a:schemeClr val="tx1"/>
              </a:solidFill>
            </a:endParaRPr>
          </a:p>
          <a:p>
            <a:r>
              <a:rPr lang="ja-JP" altLang="en-US" sz="4400" dirty="0">
                <a:solidFill>
                  <a:schemeClr val="tx1"/>
                </a:solidFill>
              </a:rPr>
              <a:t>ファイアウォール</a:t>
            </a:r>
            <a:endParaRPr lang="en-US" altLang="ja-JP" sz="4400" dirty="0">
              <a:solidFill>
                <a:schemeClr val="tx1"/>
              </a:solidFill>
            </a:endParaRPr>
          </a:p>
          <a:p>
            <a:r>
              <a:rPr lang="ja-JP" altLang="en-US" sz="4400" dirty="0">
                <a:solidFill>
                  <a:schemeClr val="tx1"/>
                </a:solidFill>
              </a:rPr>
              <a:t>　不正な通信の遮断　</a:t>
            </a:r>
            <a:endParaRPr lang="en-US" altLang="ja-JP" sz="4400" dirty="0">
              <a:solidFill>
                <a:schemeClr val="tx1"/>
              </a:solidFill>
            </a:endParaRPr>
          </a:p>
        </p:txBody>
      </p:sp>
      <p:sp>
        <p:nvSpPr>
          <p:cNvPr id="7" name="スライド番号プレースホルダー 2"/>
          <p:cNvSpPr>
            <a:spLocks noGrp="1"/>
          </p:cNvSpPr>
          <p:nvPr>
            <p:ph type="sldNum" sz="quarter" idx="14"/>
          </p:nvPr>
        </p:nvSpPr>
        <p:spPr>
          <a:xfrm>
            <a:off x="196552" y="6492875"/>
            <a:ext cx="444383" cy="365125"/>
          </a:xfrm>
        </p:spPr>
        <p:txBody>
          <a:bodyPr/>
          <a:lstStyle/>
          <a:p>
            <a:r>
              <a:rPr lang="en-US" altLang="ja-JP" dirty="0"/>
              <a:t>59</a:t>
            </a:r>
            <a:endParaRPr lang="ja-JP" altLang="en-US" dirty="0"/>
          </a:p>
        </p:txBody>
      </p:sp>
      <p:cxnSp>
        <p:nvCxnSpPr>
          <p:cNvPr id="8" name="直線コネクタ 7"/>
          <p:cNvCxnSpPr/>
          <p:nvPr/>
        </p:nvCxnSpPr>
        <p:spPr>
          <a:xfrm>
            <a:off x="0" y="727364"/>
            <a:ext cx="9144000" cy="0"/>
          </a:xfrm>
          <a:prstGeom prst="line">
            <a:avLst/>
          </a:prstGeom>
          <a:ln w="76200">
            <a:solidFill>
              <a:srgbClr val="E373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4560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887626" cy="727364"/>
          </a:xfrm>
        </p:spPr>
        <p:txBody>
          <a:bodyPr>
            <a:noAutofit/>
          </a:bodyPr>
          <a:lstStyle/>
          <a:p>
            <a:r>
              <a:rPr lang="en-US" altLang="ja-JP" sz="2400" dirty="0" smtClean="0">
                <a:solidFill>
                  <a:srgbClr val="FF0000"/>
                </a:solidFill>
                <a:latin typeface="Arial" panose="020B0604020202020204" pitchFamily="34" charset="0"/>
                <a:cs typeface="Arial" panose="020B0604020202020204" pitchFamily="34" charset="0"/>
              </a:rPr>
              <a:t>20.</a:t>
            </a:r>
            <a:r>
              <a:rPr lang="ja-JP" altLang="en-US" sz="2400" dirty="0">
                <a:solidFill>
                  <a:srgbClr val="FF0000"/>
                </a:solidFill>
                <a:latin typeface="Arial" panose="020B0604020202020204" pitchFamily="34" charset="0"/>
                <a:cs typeface="Arial" panose="020B0604020202020204" pitchFamily="34" charset="0"/>
              </a:rPr>
              <a:t>セキュリティソフトの定義データベースは常に更新する</a:t>
            </a:r>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sp>
        <p:nvSpPr>
          <p:cNvPr id="5" name="タイトル 8"/>
          <p:cNvSpPr txBox="1">
            <a:spLocks/>
          </p:cNvSpPr>
          <p:nvPr/>
        </p:nvSpPr>
        <p:spPr>
          <a:xfrm>
            <a:off x="502247" y="1840033"/>
            <a:ext cx="8641753" cy="424172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セキュリティソフトが</a:t>
            </a:r>
            <a:endParaRPr lang="en-US" altLang="ja-JP" sz="4400" dirty="0">
              <a:solidFill>
                <a:schemeClr val="tx1"/>
              </a:solidFill>
            </a:endParaRPr>
          </a:p>
          <a:p>
            <a:r>
              <a:rPr lang="ja-JP" altLang="en-US" sz="4400" dirty="0">
                <a:solidFill>
                  <a:schemeClr val="tx1"/>
                </a:solidFill>
              </a:rPr>
              <a:t>　　　　　　　有効に機能しない</a:t>
            </a:r>
            <a:endParaRPr lang="en-US" altLang="ja-JP" sz="4400" dirty="0">
              <a:solidFill>
                <a:schemeClr val="tx1"/>
              </a:solidFill>
            </a:endParaRPr>
          </a:p>
          <a:p>
            <a:r>
              <a:rPr lang="ja-JP" altLang="en-US" sz="4400" dirty="0">
                <a:solidFill>
                  <a:schemeClr val="tx1"/>
                </a:solidFill>
              </a:rPr>
              <a:t>　（攻撃を受けやすい状態に）</a:t>
            </a:r>
            <a:endParaRPr lang="en-US" altLang="ja-JP" sz="4400" dirty="0">
              <a:solidFill>
                <a:schemeClr val="tx1"/>
              </a:solidFill>
            </a:endParaRPr>
          </a:p>
          <a:p>
            <a:r>
              <a:rPr lang="ja-JP" altLang="en-US" sz="4400" dirty="0">
                <a:solidFill>
                  <a:schemeClr val="tx1"/>
                </a:solidFill>
              </a:rPr>
              <a:t>　（侵入やウイルス感染被害に）</a:t>
            </a:r>
            <a:endParaRPr lang="en-US" altLang="ja-JP" sz="4400" dirty="0">
              <a:solidFill>
                <a:schemeClr val="tx1"/>
              </a:solidFill>
            </a:endParaRPr>
          </a:p>
          <a:p>
            <a:r>
              <a:rPr lang="ja-JP" altLang="en-US" sz="4400" dirty="0">
                <a:solidFill>
                  <a:schemeClr val="tx1"/>
                </a:solidFill>
              </a:rPr>
              <a:t>　</a:t>
            </a:r>
            <a:endParaRPr lang="en-US" altLang="ja-JP" sz="4400" dirty="0">
              <a:solidFill>
                <a:schemeClr val="tx1"/>
              </a:solidFill>
            </a:endParaRPr>
          </a:p>
        </p:txBody>
      </p:sp>
      <p:pic>
        <p:nvPicPr>
          <p:cNvPr id="3" name="図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5724" y="4227442"/>
            <a:ext cx="1391527" cy="2301039"/>
          </a:xfrm>
          <a:prstGeom prst="rect">
            <a:avLst/>
          </a:prstGeom>
        </p:spPr>
      </p:pic>
      <p:pic>
        <p:nvPicPr>
          <p:cNvPr id="10" name="図 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95624" y="1007165"/>
            <a:ext cx="1413046" cy="1531757"/>
          </a:xfrm>
          <a:prstGeom prst="rect">
            <a:avLst/>
          </a:prstGeom>
        </p:spPr>
      </p:pic>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60</a:t>
            </a:r>
            <a:endParaRPr lang="ja-JP" altLang="en-US" dirty="0"/>
          </a:p>
        </p:txBody>
      </p:sp>
      <p:cxnSp>
        <p:nvCxnSpPr>
          <p:cNvPr id="9" name="直線コネクタ 8"/>
          <p:cNvCxnSpPr/>
          <p:nvPr/>
        </p:nvCxnSpPr>
        <p:spPr>
          <a:xfrm>
            <a:off x="0" y="727364"/>
            <a:ext cx="9144000" cy="0"/>
          </a:xfrm>
          <a:prstGeom prst="line">
            <a:avLst/>
          </a:prstGeom>
          <a:ln w="76200">
            <a:solidFill>
              <a:srgbClr val="E373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7141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2247" y="0"/>
            <a:ext cx="8906159" cy="727364"/>
          </a:xfrm>
        </p:spPr>
        <p:txBody>
          <a:bodyPr>
            <a:noAutofit/>
          </a:bodyPr>
          <a:lstStyle/>
          <a:p>
            <a:r>
              <a:rPr lang="en-US" altLang="ja-JP" sz="2400" dirty="0" smtClean="0">
                <a:latin typeface="Arial" panose="020B0604020202020204" pitchFamily="34" charset="0"/>
                <a:cs typeface="Arial" panose="020B0604020202020204" pitchFamily="34" charset="0"/>
              </a:rPr>
              <a:t>20.</a:t>
            </a:r>
            <a:r>
              <a:rPr lang="ja-JP" altLang="en-US" sz="2400" dirty="0">
                <a:latin typeface="Arial" panose="020B0604020202020204" pitchFamily="34" charset="0"/>
                <a:cs typeface="Arial" panose="020B0604020202020204" pitchFamily="34" charset="0"/>
              </a:rPr>
              <a:t>セキュリティソフトの定義データベースは常に更新する</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5" name="タイトル 8"/>
          <p:cNvSpPr txBox="1">
            <a:spLocks/>
          </p:cNvSpPr>
          <p:nvPr/>
        </p:nvSpPr>
        <p:spPr>
          <a:xfrm>
            <a:off x="766653" y="1454728"/>
            <a:ext cx="8641753" cy="424172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セキュリティソフトで</a:t>
            </a:r>
            <a:endParaRPr lang="en-US" altLang="ja-JP" sz="4400" dirty="0">
              <a:solidFill>
                <a:schemeClr val="tx1"/>
              </a:solidFill>
            </a:endParaRPr>
          </a:p>
          <a:p>
            <a:r>
              <a:rPr lang="ja-JP" altLang="en-US" sz="4400" dirty="0">
                <a:solidFill>
                  <a:schemeClr val="tx1"/>
                </a:solidFill>
              </a:rPr>
              <a:t>　自動更新を有効に</a:t>
            </a:r>
            <a:endParaRPr lang="en-US" altLang="ja-JP" sz="4400" dirty="0">
              <a:solidFill>
                <a:schemeClr val="tx1"/>
              </a:solidFill>
            </a:endParaRPr>
          </a:p>
          <a:p>
            <a:r>
              <a:rPr lang="ja-JP" altLang="en-US" sz="4400" dirty="0">
                <a:solidFill>
                  <a:schemeClr val="tx1"/>
                </a:solidFill>
              </a:rPr>
              <a:t>　更新日の確認</a:t>
            </a:r>
            <a:endParaRPr lang="en-US" altLang="ja-JP" sz="4400" dirty="0">
              <a:solidFill>
                <a:schemeClr val="tx1"/>
              </a:solidFill>
            </a:endParaRPr>
          </a:p>
          <a:p>
            <a:r>
              <a:rPr lang="ja-JP" altLang="en-US" sz="4400" dirty="0">
                <a:solidFill>
                  <a:schemeClr val="tx1"/>
                </a:solidFill>
              </a:rPr>
              <a:t>　全ての保護機能を有効に</a:t>
            </a:r>
            <a:endParaRPr lang="en-US" altLang="ja-JP" sz="4400" dirty="0">
              <a:solidFill>
                <a:schemeClr val="tx1"/>
              </a:solidFill>
            </a:endParaRPr>
          </a:p>
        </p:txBody>
      </p:sp>
      <p:pic>
        <p:nvPicPr>
          <p:cNvPr id="3" name="図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4812488"/>
            <a:ext cx="2266122" cy="1875161"/>
          </a:xfrm>
          <a:prstGeom prst="rect">
            <a:avLst/>
          </a:prstGeom>
        </p:spPr>
      </p:pic>
      <p:pic>
        <p:nvPicPr>
          <p:cNvPr id="6" name="図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55593">
            <a:off x="6473082" y="717489"/>
            <a:ext cx="2768876" cy="2764352"/>
          </a:xfrm>
          <a:prstGeom prst="rect">
            <a:avLst/>
          </a:prstGeom>
        </p:spPr>
      </p:pic>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61</a:t>
            </a:r>
            <a:endParaRPr lang="ja-JP" altLang="en-US" dirty="0"/>
          </a:p>
        </p:txBody>
      </p:sp>
      <p:cxnSp>
        <p:nvCxnSpPr>
          <p:cNvPr id="9" name="直線コネクタ 8"/>
          <p:cNvCxnSpPr/>
          <p:nvPr/>
        </p:nvCxnSpPr>
        <p:spPr>
          <a:xfrm>
            <a:off x="0" y="727364"/>
            <a:ext cx="9144000" cy="0"/>
          </a:xfrm>
          <a:prstGeom prst="line">
            <a:avLst/>
          </a:prstGeom>
          <a:ln w="76200">
            <a:solidFill>
              <a:srgbClr val="E373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5354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887626" cy="727364"/>
          </a:xfrm>
        </p:spPr>
        <p:txBody>
          <a:bodyPr>
            <a:noAutofit/>
          </a:bodyPr>
          <a:lstStyle/>
          <a:p>
            <a:r>
              <a:rPr lang="en-US" altLang="ja-JP" sz="2000" dirty="0" smtClean="0">
                <a:solidFill>
                  <a:srgbClr val="FF0000"/>
                </a:solidFill>
                <a:latin typeface="Arial" panose="020B0604020202020204" pitchFamily="34" charset="0"/>
                <a:cs typeface="Arial" panose="020B0604020202020204" pitchFamily="34" charset="0"/>
              </a:rPr>
              <a:t>21.</a:t>
            </a:r>
            <a:r>
              <a:rPr lang="ja-JP" altLang="en-US" sz="2000" dirty="0">
                <a:solidFill>
                  <a:srgbClr val="FF0000"/>
                </a:solidFill>
                <a:latin typeface="Arial" panose="020B0604020202020204" pitchFamily="34" charset="0"/>
                <a:cs typeface="Arial" panose="020B0604020202020204" pitchFamily="34" charset="0"/>
              </a:rPr>
              <a:t>ライセンスを更新して</a:t>
            </a:r>
            <a:r>
              <a:rPr lang="ja-JP" altLang="en-US" sz="2000" dirty="0" smtClean="0">
                <a:solidFill>
                  <a:srgbClr val="FF0000"/>
                </a:solidFill>
                <a:latin typeface="Arial" panose="020B0604020202020204" pitchFamily="34" charset="0"/>
                <a:cs typeface="Arial" panose="020B0604020202020204" pitchFamily="34" charset="0"/>
              </a:rPr>
              <a:t>必ずバージョンアップ</a:t>
            </a:r>
            <a:r>
              <a:rPr lang="ja-JP" altLang="en-US" sz="2000" dirty="0">
                <a:solidFill>
                  <a:srgbClr val="FF0000"/>
                </a:solidFill>
                <a:latin typeface="Arial" panose="020B0604020202020204" pitchFamily="34" charset="0"/>
                <a:cs typeface="Arial" panose="020B0604020202020204" pitchFamily="34" charset="0"/>
              </a:rPr>
              <a:t>しよう</a:t>
            </a:r>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sp>
        <p:nvSpPr>
          <p:cNvPr id="5" name="タイトル 8"/>
          <p:cNvSpPr txBox="1">
            <a:spLocks/>
          </p:cNvSpPr>
          <p:nvPr/>
        </p:nvSpPr>
        <p:spPr>
          <a:xfrm>
            <a:off x="502247" y="1879788"/>
            <a:ext cx="8641753" cy="424172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攻撃を受けやすい状態に</a:t>
            </a:r>
            <a:endParaRPr lang="en-US" altLang="ja-JP" sz="4400" dirty="0">
              <a:solidFill>
                <a:schemeClr val="tx1"/>
              </a:solidFill>
            </a:endParaRPr>
          </a:p>
          <a:p>
            <a:r>
              <a:rPr lang="ja-JP" altLang="en-US" sz="4400" dirty="0">
                <a:solidFill>
                  <a:schemeClr val="tx1"/>
                </a:solidFill>
              </a:rPr>
              <a:t>　（侵入やウイルス感染被害に）</a:t>
            </a:r>
            <a:endParaRPr lang="en-US" altLang="ja-JP" sz="4400" dirty="0">
              <a:solidFill>
                <a:schemeClr val="tx1"/>
              </a:solidFill>
            </a:endParaRPr>
          </a:p>
          <a:p>
            <a:r>
              <a:rPr lang="ja-JP" altLang="en-US" sz="4400" dirty="0">
                <a:solidFill>
                  <a:schemeClr val="tx1"/>
                </a:solidFill>
              </a:rPr>
              <a:t>　</a:t>
            </a:r>
            <a:endParaRPr lang="en-US" altLang="ja-JP" sz="4400" dirty="0">
              <a:solidFill>
                <a:schemeClr val="tx1"/>
              </a:solidFill>
            </a:endParaRPr>
          </a:p>
        </p:txBody>
      </p:sp>
      <p:pic>
        <p:nvPicPr>
          <p:cNvPr id="3" name="図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5356" y="998568"/>
            <a:ext cx="1978527" cy="2195206"/>
          </a:xfrm>
          <a:prstGeom prst="rect">
            <a:avLst/>
          </a:prstGeom>
        </p:spPr>
      </p:pic>
      <p:pic>
        <p:nvPicPr>
          <p:cNvPr id="9" name="図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658" y="4495387"/>
            <a:ext cx="2260968" cy="1902896"/>
          </a:xfrm>
          <a:prstGeom prst="rect">
            <a:avLst/>
          </a:prstGeom>
        </p:spPr>
      </p:pic>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62</a:t>
            </a:r>
            <a:endParaRPr lang="ja-JP" altLang="en-US" dirty="0"/>
          </a:p>
        </p:txBody>
      </p:sp>
      <p:cxnSp>
        <p:nvCxnSpPr>
          <p:cNvPr id="10" name="直線コネクタ 9"/>
          <p:cNvCxnSpPr/>
          <p:nvPr/>
        </p:nvCxnSpPr>
        <p:spPr>
          <a:xfrm>
            <a:off x="0" y="727364"/>
            <a:ext cx="9144000" cy="0"/>
          </a:xfrm>
          <a:prstGeom prst="line">
            <a:avLst/>
          </a:prstGeom>
          <a:ln w="76200">
            <a:solidFill>
              <a:srgbClr val="E373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3996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2247" y="0"/>
            <a:ext cx="8906159" cy="727364"/>
          </a:xfrm>
        </p:spPr>
        <p:txBody>
          <a:bodyPr>
            <a:noAutofit/>
          </a:bodyPr>
          <a:lstStyle/>
          <a:p>
            <a:r>
              <a:rPr lang="en-US" altLang="ja-JP" sz="2000" dirty="0" smtClean="0">
                <a:latin typeface="Arial" panose="020B0604020202020204" pitchFamily="34" charset="0"/>
                <a:cs typeface="Arial" panose="020B0604020202020204" pitchFamily="34" charset="0"/>
              </a:rPr>
              <a:t>21.</a:t>
            </a:r>
            <a:r>
              <a:rPr lang="ja-JP" altLang="en-US" sz="2000" dirty="0">
                <a:latin typeface="Arial" panose="020B0604020202020204" pitchFamily="34" charset="0"/>
                <a:cs typeface="Arial" panose="020B0604020202020204" pitchFamily="34" charset="0"/>
              </a:rPr>
              <a:t>ライセンスを更新して</a:t>
            </a:r>
            <a:r>
              <a:rPr lang="ja-JP" altLang="en-US" sz="2000" dirty="0" smtClean="0">
                <a:latin typeface="Arial" panose="020B0604020202020204" pitchFamily="34" charset="0"/>
                <a:cs typeface="Arial" panose="020B0604020202020204" pitchFamily="34" charset="0"/>
              </a:rPr>
              <a:t>必ずバージョンアップ</a:t>
            </a:r>
            <a:r>
              <a:rPr lang="ja-JP" altLang="en-US" sz="2000" dirty="0">
                <a:latin typeface="Arial" panose="020B0604020202020204" pitchFamily="34" charset="0"/>
                <a:cs typeface="Arial" panose="020B0604020202020204" pitchFamily="34" charset="0"/>
              </a:rPr>
              <a:t>しよう</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5" name="タイトル 8"/>
          <p:cNvSpPr txBox="1">
            <a:spLocks/>
          </p:cNvSpPr>
          <p:nvPr/>
        </p:nvSpPr>
        <p:spPr>
          <a:xfrm>
            <a:off x="766653" y="1729252"/>
            <a:ext cx="8641753" cy="424172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セキュリティソフトは</a:t>
            </a:r>
            <a:endParaRPr lang="en-US" altLang="ja-JP" sz="4400" dirty="0">
              <a:solidFill>
                <a:schemeClr val="tx1"/>
              </a:solidFill>
            </a:endParaRPr>
          </a:p>
          <a:p>
            <a:r>
              <a:rPr lang="ja-JP" altLang="en-US" sz="4400" dirty="0">
                <a:solidFill>
                  <a:schemeClr val="tx1"/>
                </a:solidFill>
              </a:rPr>
              <a:t>常に最新バージョンを利用する</a:t>
            </a:r>
            <a:endParaRPr lang="en-US" altLang="ja-JP" sz="4400" dirty="0">
              <a:solidFill>
                <a:schemeClr val="tx1"/>
              </a:solidFill>
            </a:endParaRPr>
          </a:p>
        </p:txBody>
      </p:sp>
      <p:pic>
        <p:nvPicPr>
          <p:cNvPr id="3" name="図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5687" y="837858"/>
            <a:ext cx="1500247" cy="2670250"/>
          </a:xfrm>
          <a:prstGeom prst="rect">
            <a:avLst/>
          </a:prstGeom>
        </p:spPr>
      </p:pic>
      <p:pic>
        <p:nvPicPr>
          <p:cNvPr id="8" name="図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271" y="4685057"/>
            <a:ext cx="2052308" cy="1742247"/>
          </a:xfrm>
          <a:prstGeom prst="rect">
            <a:avLst/>
          </a:prstGeom>
        </p:spPr>
      </p:pic>
      <p:sp>
        <p:nvSpPr>
          <p:cNvPr id="9" name="スライド番号プレースホルダー 2"/>
          <p:cNvSpPr>
            <a:spLocks noGrp="1"/>
          </p:cNvSpPr>
          <p:nvPr>
            <p:ph type="sldNum" sz="quarter" idx="14"/>
          </p:nvPr>
        </p:nvSpPr>
        <p:spPr>
          <a:xfrm>
            <a:off x="196552" y="6492875"/>
            <a:ext cx="444383" cy="365125"/>
          </a:xfrm>
        </p:spPr>
        <p:txBody>
          <a:bodyPr/>
          <a:lstStyle/>
          <a:p>
            <a:r>
              <a:rPr lang="en-US" altLang="ja-JP" dirty="0"/>
              <a:t>63</a:t>
            </a:r>
            <a:endParaRPr lang="ja-JP" altLang="en-US" dirty="0"/>
          </a:p>
        </p:txBody>
      </p:sp>
      <p:cxnSp>
        <p:nvCxnSpPr>
          <p:cNvPr id="10" name="直線コネクタ 9"/>
          <p:cNvCxnSpPr/>
          <p:nvPr/>
        </p:nvCxnSpPr>
        <p:spPr>
          <a:xfrm>
            <a:off x="0" y="727364"/>
            <a:ext cx="9144000" cy="0"/>
          </a:xfrm>
          <a:prstGeom prst="line">
            <a:avLst/>
          </a:prstGeom>
          <a:ln w="76200">
            <a:solidFill>
              <a:srgbClr val="E373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418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4"/>
          </p:nvPr>
        </p:nvSpPr>
        <p:spPr>
          <a:xfrm>
            <a:off x="196552" y="6492875"/>
            <a:ext cx="444383" cy="365125"/>
          </a:xfrm>
        </p:spPr>
        <p:txBody>
          <a:bodyPr/>
          <a:lstStyle/>
          <a:p>
            <a:r>
              <a:rPr lang="en-US" altLang="ja-JP" dirty="0"/>
              <a:t>65</a:t>
            </a:r>
            <a:endParaRPr lang="ja-JP" altLang="en-US" dirty="0"/>
          </a:p>
        </p:txBody>
      </p:sp>
      <p:sp>
        <p:nvSpPr>
          <p:cNvPr id="7" name="テキスト ボックス 73"/>
          <p:cNvSpPr txBox="1">
            <a:spLocks noChangeArrowheads="1"/>
          </p:cNvSpPr>
          <p:nvPr/>
        </p:nvSpPr>
        <p:spPr bwMode="auto">
          <a:xfrm>
            <a:off x="2964088" y="5069169"/>
            <a:ext cx="3765097"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制作：株式会社カスペルスキー</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監修：セキュリティ対策推進協議会</a:t>
            </a:r>
            <a:r>
              <a:rPr kumimoji="0"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(SPREAD)</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著作：淵上 真一</a:t>
            </a:r>
            <a:endParaRPr kumimoji="0" lang="ja-JP"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セキュリティ対策推進協議会、</a:t>
            </a:r>
            <a:r>
              <a:rPr kumimoji="0"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(ISC)</a:t>
            </a:r>
            <a:r>
              <a:rPr kumimoji="0" lang="en-US" altLang="ja-JP" sz="1000" b="0" i="0" u="none" strike="noStrike" cap="none" normalizeH="0" baseline="3000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認定主任講師）</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10" name="テキスト ボックス 69"/>
          <p:cNvSpPr txBox="1">
            <a:spLocks noChangeArrowheads="1"/>
          </p:cNvSpPr>
          <p:nvPr/>
        </p:nvSpPr>
        <p:spPr bwMode="auto">
          <a:xfrm>
            <a:off x="2964088" y="4516719"/>
            <a:ext cx="2962275" cy="5524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セキュリティとモラルのガイドブックで学ぶ</a:t>
            </a:r>
            <a:endParaRPr kumimoji="0" lang="ja-JP" altLang="ja-JP"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セキュリティとモラル</a:t>
            </a:r>
            <a:endParaRPr kumimoji="0"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dirty="0" smtClean="0">
                <a:ln>
                  <a:noFill/>
                </a:ln>
                <a:solidFill>
                  <a:schemeClr val="tx1"/>
                </a:solidFill>
                <a:effectLst/>
                <a:latin typeface="Arial" panose="020B0604020202020204" pitchFamily="34" charset="0"/>
              </a:rPr>
              <a:t>Ver1.0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 name="テキスト ボックス 72"/>
          <p:cNvSpPr txBox="1">
            <a:spLocks noChangeArrowheads="1"/>
          </p:cNvSpPr>
          <p:nvPr/>
        </p:nvSpPr>
        <p:spPr bwMode="auto">
          <a:xfrm>
            <a:off x="1976437" y="1327035"/>
            <a:ext cx="5191125" cy="154395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注意事項</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・有償セミナーや販売促進目的でのご利用の場合はカスペルスキー窓口まで</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ご相談ください。（カスペルスキー</a:t>
            </a:r>
            <a:r>
              <a:rPr kumimoji="0"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CSR</a:t>
            </a:r>
            <a:r>
              <a:rPr kumimoji="0"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窓口：</a:t>
            </a:r>
            <a:r>
              <a:rPr kumimoji="0"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jp-csr@kaspersky.com )</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・スライドの編集は自由ですが、変更した場合はカスペルスキー窓口まで</a:t>
            </a:r>
            <a:endParaRPr kumimoji="0" lang="ja-JP"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ご連絡をお願いします。</a:t>
            </a:r>
            <a:endParaRPr kumimoji="0" lang="ja-JP"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・手引きに関しては、特別に断り書きのある場合を除き、無断転用、無断転載、</a:t>
            </a:r>
            <a:endParaRPr kumimoji="0" lang="ja-JP"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改変はご遠慮ください。</a:t>
            </a:r>
            <a:endParaRPr kumimoji="0" lang="ja-JP"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・この資料を利用したセミナー講師向けのトレーニングについてはカスペルスキー窓口までご相談ください。（カスペルスキー</a:t>
            </a:r>
            <a:r>
              <a:rPr kumimoji="0"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CSR</a:t>
            </a:r>
            <a:r>
              <a:rPr kumimoji="0"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窓口：</a:t>
            </a:r>
            <a:r>
              <a:rPr kumimoji="0"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jp-csr@kaspersky.com )</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2603579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482" y="985532"/>
            <a:ext cx="1839174" cy="1648480"/>
          </a:xfrm>
          <a:prstGeom prst="rect">
            <a:avLst/>
          </a:prstGeom>
        </p:spPr>
      </p:pic>
      <p:sp>
        <p:nvSpPr>
          <p:cNvPr id="2" name="タイトル 1"/>
          <p:cNvSpPr>
            <a:spLocks noGrp="1"/>
          </p:cNvSpPr>
          <p:nvPr>
            <p:ph type="title"/>
          </p:nvPr>
        </p:nvSpPr>
        <p:spPr>
          <a:xfrm>
            <a:off x="256374" y="0"/>
            <a:ext cx="8430426" cy="727364"/>
          </a:xfrm>
        </p:spPr>
        <p:txBody>
          <a:bodyPr>
            <a:normAutofit/>
          </a:bodyPr>
          <a:lstStyle/>
          <a:p>
            <a:r>
              <a:rPr lang="en-US" altLang="ja-JP" dirty="0">
                <a:solidFill>
                  <a:srgbClr val="FF0000"/>
                </a:solidFill>
                <a:latin typeface="Arial" panose="020B0604020202020204" pitchFamily="34" charset="0"/>
                <a:cs typeface="Arial" panose="020B0604020202020204" pitchFamily="34" charset="0"/>
              </a:rPr>
              <a:t>2.SNS</a:t>
            </a:r>
            <a:r>
              <a:rPr lang="ja-JP" altLang="en-US" dirty="0">
                <a:solidFill>
                  <a:srgbClr val="FF0000"/>
                </a:solidFill>
                <a:latin typeface="Arial" panose="020B0604020202020204" pitchFamily="34" charset="0"/>
                <a:cs typeface="Arial" panose="020B0604020202020204" pitchFamily="34" charset="0"/>
              </a:rPr>
              <a:t>の詐欺やトラブルに注意</a:t>
            </a:r>
          </a:p>
        </p:txBody>
      </p:sp>
      <p:sp>
        <p:nvSpPr>
          <p:cNvPr id="3" name="スライド番号プレースホルダー 2"/>
          <p:cNvSpPr>
            <a:spLocks noGrp="1"/>
          </p:cNvSpPr>
          <p:nvPr>
            <p:ph type="sldNum" sz="quarter" idx="14"/>
          </p:nvPr>
        </p:nvSpPr>
        <p:spPr/>
        <p:txBody>
          <a:bodyPr/>
          <a:lstStyle/>
          <a:p>
            <a:r>
              <a:rPr lang="en-US" altLang="ja-JP" dirty="0"/>
              <a:t>3</a:t>
            </a:r>
            <a:endParaRPr lang="ja-JP" altLang="en-US" dirty="0"/>
          </a:p>
        </p:txBody>
      </p:sp>
      <p:cxnSp>
        <p:nvCxnSpPr>
          <p:cNvPr id="4" name="直線コネクタ 3"/>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sp>
        <p:nvSpPr>
          <p:cNvPr id="9" name="タイトル 8"/>
          <p:cNvSpPr txBox="1">
            <a:spLocks/>
          </p:cNvSpPr>
          <p:nvPr/>
        </p:nvSpPr>
        <p:spPr>
          <a:xfrm>
            <a:off x="640935" y="2212721"/>
            <a:ext cx="8261130" cy="3117271"/>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5400" dirty="0" smtClean="0">
                <a:solidFill>
                  <a:schemeClr val="tx1"/>
                </a:solidFill>
              </a:rPr>
              <a:t>誘い出されて</a:t>
            </a:r>
            <a:r>
              <a:rPr lang="ja-JP" altLang="en-US" sz="5400" dirty="0">
                <a:solidFill>
                  <a:schemeClr val="tx1"/>
                </a:solidFill>
              </a:rPr>
              <a:t>脅迫・暴力</a:t>
            </a:r>
            <a:r>
              <a:rPr lang="en-US" altLang="ja-JP" sz="5400" dirty="0">
                <a:solidFill>
                  <a:schemeClr val="tx1"/>
                </a:solidFill>
              </a:rPr>
              <a:t/>
            </a:r>
            <a:br>
              <a:rPr lang="en-US" altLang="ja-JP" sz="5400" dirty="0">
                <a:solidFill>
                  <a:schemeClr val="tx1"/>
                </a:solidFill>
              </a:rPr>
            </a:br>
            <a:r>
              <a:rPr lang="ja-JP" altLang="en-US" sz="5400" dirty="0">
                <a:solidFill>
                  <a:schemeClr val="tx1"/>
                </a:solidFill>
              </a:rPr>
              <a:t>ストーカー</a:t>
            </a:r>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972" y="4680145"/>
            <a:ext cx="2095851" cy="1995292"/>
          </a:xfrm>
          <a:prstGeom prst="rect">
            <a:avLst/>
          </a:prstGeom>
        </p:spPr>
      </p:pic>
    </p:spTree>
    <p:extLst>
      <p:ext uri="{BB962C8B-B14F-4D97-AF65-F5344CB8AC3E}">
        <p14:creationId xmlns:p14="http://schemas.microsoft.com/office/powerpoint/2010/main" val="3924610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76" y="0"/>
            <a:ext cx="8430426" cy="727364"/>
          </a:xfrm>
        </p:spPr>
        <p:txBody>
          <a:bodyPr>
            <a:normAutofit/>
          </a:bodyPr>
          <a:lstStyle/>
          <a:p>
            <a:r>
              <a:rPr lang="en-US" altLang="ja-JP" dirty="0">
                <a:latin typeface="Arial" panose="020B0604020202020204" pitchFamily="34" charset="0"/>
                <a:cs typeface="Arial" panose="020B0604020202020204" pitchFamily="34" charset="0"/>
              </a:rPr>
              <a:t>2.SNS</a:t>
            </a:r>
            <a:r>
              <a:rPr lang="ja-JP" altLang="en-US" dirty="0">
                <a:latin typeface="Arial" panose="020B0604020202020204" pitchFamily="34" charset="0"/>
                <a:cs typeface="Arial" panose="020B0604020202020204" pitchFamily="34" charset="0"/>
              </a:rPr>
              <a:t>の詐欺やトラブルに注意</a:t>
            </a:r>
          </a:p>
        </p:txBody>
      </p:sp>
      <p:sp>
        <p:nvSpPr>
          <p:cNvPr id="3" name="スライド番号プレースホルダー 2"/>
          <p:cNvSpPr>
            <a:spLocks noGrp="1"/>
          </p:cNvSpPr>
          <p:nvPr>
            <p:ph type="sldNum" sz="quarter" idx="14"/>
          </p:nvPr>
        </p:nvSpPr>
        <p:spPr/>
        <p:txBody>
          <a:bodyPr/>
          <a:lstStyle/>
          <a:p>
            <a:r>
              <a:rPr lang="en-US" altLang="ja-JP" dirty="0"/>
              <a:t>4</a:t>
            </a:r>
            <a:endParaRPr lang="ja-JP" altLang="en-US" dirty="0"/>
          </a:p>
        </p:txBody>
      </p:sp>
      <p:cxnSp>
        <p:nvCxnSpPr>
          <p:cNvPr id="4" name="直線コネクタ 3"/>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14" name="サブタイトル 2"/>
          <p:cNvSpPr txBox="1">
            <a:spLocks/>
          </p:cNvSpPr>
          <p:nvPr/>
        </p:nvSpPr>
        <p:spPr>
          <a:xfrm>
            <a:off x="3189099" y="3554215"/>
            <a:ext cx="7229741" cy="29859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・警察の相談ダイヤル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9110</a:t>
            </a: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・各都道府県警のサイバー犯罪相談窓口</a:t>
            </a: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http://www.npa.go.jp/cyber/soudan.htm</a:t>
            </a: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・消費生活センター（国民生活センター）</a:t>
            </a: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消費者ホットライン（全国統一）　</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188</a:t>
            </a:r>
            <a:b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各都道府県の連絡先　</a:t>
            </a:r>
          </a:p>
          <a:p>
            <a:pPr algn="l"/>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http://www.kokusen.go.jp/map/index.html</a:t>
            </a:r>
          </a:p>
          <a:p>
            <a:pPr algn="l"/>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 14"/>
          <p:cNvPicPr>
            <a:picLocks noChangeAspect="1"/>
          </p:cNvPicPr>
          <p:nvPr/>
        </p:nvPicPr>
        <p:blipFill rotWithShape="1">
          <a:blip r:embed="rId4" cstate="print">
            <a:extLst>
              <a:ext uri="{28A0092B-C50C-407E-A947-70E740481C1C}">
                <a14:useLocalDpi xmlns:a14="http://schemas.microsoft.com/office/drawing/2010/main" val="0"/>
              </a:ext>
            </a:extLst>
          </a:blip>
          <a:srcRect b="5188"/>
          <a:stretch/>
        </p:blipFill>
        <p:spPr>
          <a:xfrm>
            <a:off x="196552" y="3394780"/>
            <a:ext cx="2992547" cy="2624055"/>
          </a:xfrm>
          <a:prstGeom prst="rect">
            <a:avLst/>
          </a:prstGeom>
        </p:spPr>
      </p:pic>
      <p:pic>
        <p:nvPicPr>
          <p:cNvPr id="16" name="図 15"/>
          <p:cNvPicPr>
            <a:picLocks noChangeAspect="1"/>
          </p:cNvPicPr>
          <p:nvPr/>
        </p:nvPicPr>
        <p:blipFill rotWithShape="1">
          <a:blip r:embed="rId5" cstate="print">
            <a:extLst>
              <a:ext uri="{28A0092B-C50C-407E-A947-70E740481C1C}">
                <a14:useLocalDpi xmlns:a14="http://schemas.microsoft.com/office/drawing/2010/main" val="0"/>
              </a:ext>
            </a:extLst>
          </a:blip>
          <a:srcRect r="29122"/>
          <a:stretch/>
        </p:blipFill>
        <p:spPr>
          <a:xfrm>
            <a:off x="5483188" y="1052919"/>
            <a:ext cx="3432214" cy="2799575"/>
          </a:xfrm>
          <a:prstGeom prst="rect">
            <a:avLst/>
          </a:prstGeom>
        </p:spPr>
      </p:pic>
      <p:sp>
        <p:nvSpPr>
          <p:cNvPr id="17" name="サブタイトル 2"/>
          <p:cNvSpPr txBox="1">
            <a:spLocks/>
          </p:cNvSpPr>
          <p:nvPr/>
        </p:nvSpPr>
        <p:spPr>
          <a:xfrm>
            <a:off x="51271" y="1524500"/>
            <a:ext cx="5143749" cy="12569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居所情報を投稿（公開）しない</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直接会わない</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メッセージの受信範囲に注意</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トラブルになりそうなときはすぐに相談</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サブタイトル 2"/>
          <p:cNvSpPr txBox="1">
            <a:spLocks/>
          </p:cNvSpPr>
          <p:nvPr/>
        </p:nvSpPr>
        <p:spPr>
          <a:xfrm>
            <a:off x="148820" y="6177772"/>
            <a:ext cx="7050475"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5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 サイバー犯罪窓口</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50000"/>
              </a:lnSpc>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http://www.npa.go.jp/cyber/deai/index.html</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サブタイトル 2"/>
          <p:cNvSpPr txBox="1">
            <a:spLocks/>
          </p:cNvSpPr>
          <p:nvPr/>
        </p:nvSpPr>
        <p:spPr>
          <a:xfrm>
            <a:off x="5483188" y="824332"/>
            <a:ext cx="4211662" cy="3573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画面は 国民生活センター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http://www.kokusen.go.jp/</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79906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374" y="0"/>
            <a:ext cx="8887626" cy="727364"/>
          </a:xfrm>
        </p:spPr>
        <p:txBody>
          <a:bodyPr>
            <a:noAutofit/>
          </a:bodyPr>
          <a:lstStyle/>
          <a:p>
            <a:r>
              <a:rPr lang="en-US" altLang="ja-JP" sz="2400" dirty="0" smtClean="0">
                <a:solidFill>
                  <a:srgbClr val="FF0000"/>
                </a:solidFill>
                <a:latin typeface="Arial" panose="020B0604020202020204" pitchFamily="34" charset="0"/>
                <a:cs typeface="Arial" panose="020B0604020202020204" pitchFamily="34" charset="0"/>
              </a:rPr>
              <a:t>3.</a:t>
            </a:r>
            <a:r>
              <a:rPr lang="ja-JP" altLang="en-US" sz="2400" dirty="0">
                <a:solidFill>
                  <a:srgbClr val="FF0000"/>
                </a:solidFill>
                <a:latin typeface="Arial" panose="020B0604020202020204" pitchFamily="34" charset="0"/>
                <a:cs typeface="Arial" panose="020B0604020202020204" pitchFamily="34" charset="0"/>
              </a:rPr>
              <a:t>住所や電話番号など個人の情報を聞かれても答えない</a:t>
            </a:r>
          </a:p>
        </p:txBody>
      </p:sp>
      <p:pic>
        <p:nvPicPr>
          <p:cNvPr id="6" name="図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53" t="6178" r="18992" b="17418"/>
          <a:stretch/>
        </p:blipFill>
        <p:spPr>
          <a:xfrm>
            <a:off x="31658" y="18524"/>
            <a:ext cx="307649" cy="581114"/>
          </a:xfrm>
          <a:prstGeom prst="rect">
            <a:avLst/>
          </a:prstGeom>
        </p:spPr>
      </p:pic>
      <p:pic>
        <p:nvPicPr>
          <p:cNvPr id="5" name="図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4817" y="884048"/>
            <a:ext cx="2128480" cy="2026356"/>
          </a:xfrm>
          <a:prstGeom prst="rect">
            <a:avLst/>
          </a:prstGeom>
        </p:spPr>
      </p:pic>
      <p:sp>
        <p:nvSpPr>
          <p:cNvPr id="7" name="タイトル 8"/>
          <p:cNvSpPr txBox="1">
            <a:spLocks/>
          </p:cNvSpPr>
          <p:nvPr/>
        </p:nvSpPr>
        <p:spPr>
          <a:xfrm>
            <a:off x="256374" y="1454728"/>
            <a:ext cx="8887626" cy="356804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ストーカーや</a:t>
            </a:r>
            <a:endParaRPr lang="en-US" altLang="ja-JP" sz="4400" dirty="0">
              <a:solidFill>
                <a:schemeClr val="tx1"/>
              </a:solidFill>
            </a:endParaRPr>
          </a:p>
          <a:p>
            <a:r>
              <a:rPr lang="ja-JP" altLang="en-US" sz="4400" dirty="0">
                <a:solidFill>
                  <a:schemeClr val="tx1"/>
                </a:solidFill>
              </a:rPr>
              <a:t>　　</a:t>
            </a:r>
            <a:r>
              <a:rPr lang="ja-JP" altLang="en-US" sz="4400" dirty="0" smtClean="0">
                <a:solidFill>
                  <a:schemeClr val="tx1"/>
                </a:solidFill>
              </a:rPr>
              <a:t>嫌がらせなど様々</a:t>
            </a:r>
            <a:r>
              <a:rPr lang="ja-JP" altLang="en-US" sz="4400" dirty="0">
                <a:solidFill>
                  <a:schemeClr val="tx1"/>
                </a:solidFill>
              </a:rPr>
              <a:t>な</a:t>
            </a:r>
            <a:endParaRPr lang="en-US" altLang="ja-JP" sz="4400" dirty="0">
              <a:solidFill>
                <a:schemeClr val="tx1"/>
              </a:solidFill>
            </a:endParaRPr>
          </a:p>
          <a:p>
            <a:r>
              <a:rPr lang="ja-JP" altLang="en-US" sz="4400" dirty="0">
                <a:solidFill>
                  <a:schemeClr val="tx1"/>
                </a:solidFill>
              </a:rPr>
              <a:t>　　　　犯罪被害に発展する事も</a:t>
            </a:r>
          </a:p>
        </p:txBody>
      </p:sp>
      <p:pic>
        <p:nvPicPr>
          <p:cNvPr id="3" name="図 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307" y="4314504"/>
            <a:ext cx="1109928" cy="2081115"/>
          </a:xfrm>
          <a:prstGeom prst="rect">
            <a:avLst/>
          </a:prstGeom>
        </p:spPr>
      </p:pic>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14</a:t>
            </a:r>
            <a:endParaRPr lang="ja-JP" altLang="en-US" dirty="0"/>
          </a:p>
        </p:txBody>
      </p:sp>
      <p:cxnSp>
        <p:nvCxnSpPr>
          <p:cNvPr id="9" name="直線コネクタ 8"/>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805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976" y="0"/>
            <a:ext cx="8659024" cy="727364"/>
          </a:xfrm>
        </p:spPr>
        <p:txBody>
          <a:bodyPr>
            <a:noAutofit/>
          </a:bodyPr>
          <a:lstStyle/>
          <a:p>
            <a:r>
              <a:rPr lang="en-US" altLang="ja-JP" sz="2400" dirty="0" smtClean="0">
                <a:latin typeface="Arial" panose="020B0604020202020204" pitchFamily="34" charset="0"/>
                <a:cs typeface="Arial" panose="020B0604020202020204" pitchFamily="34" charset="0"/>
              </a:rPr>
              <a:t>3.</a:t>
            </a:r>
            <a:r>
              <a:rPr lang="ja-JP" altLang="en-US" sz="2400" dirty="0">
                <a:latin typeface="Arial" panose="020B0604020202020204" pitchFamily="34" charset="0"/>
                <a:cs typeface="Arial" panose="020B0604020202020204" pitchFamily="34" charset="0"/>
              </a:rPr>
              <a:t>住所や電話番号など個人の情報を聞かれても答えない</a:t>
            </a: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181" t="4371" r="21209" b="5265"/>
          <a:stretch/>
        </p:blipFill>
        <p:spPr>
          <a:xfrm>
            <a:off x="51271" y="31265"/>
            <a:ext cx="450976" cy="521479"/>
          </a:xfrm>
          <a:prstGeom prst="rect">
            <a:avLst/>
          </a:prstGeom>
        </p:spPr>
      </p:pic>
      <p:sp>
        <p:nvSpPr>
          <p:cNvPr id="5" name="タイトル 8"/>
          <p:cNvSpPr txBox="1">
            <a:spLocks/>
          </p:cNvSpPr>
          <p:nvPr/>
        </p:nvSpPr>
        <p:spPr>
          <a:xfrm>
            <a:off x="0" y="2319760"/>
            <a:ext cx="9144000" cy="2264597"/>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600" kern="1200">
                <a:solidFill>
                  <a:srgbClr val="006D5C"/>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住所や電話番号などの直接的な</a:t>
            </a:r>
            <a:endParaRPr lang="en-US" altLang="ja-JP" sz="4400" dirty="0">
              <a:solidFill>
                <a:schemeClr val="tx1"/>
              </a:solidFill>
            </a:endParaRPr>
          </a:p>
          <a:p>
            <a:r>
              <a:rPr lang="ja-JP" altLang="en-US" sz="4400" dirty="0">
                <a:solidFill>
                  <a:schemeClr val="tx1"/>
                </a:solidFill>
              </a:rPr>
              <a:t>　　　　　　　　 情報はもちろん</a:t>
            </a:r>
            <a:endParaRPr lang="en-US" altLang="ja-JP" sz="4400" dirty="0">
              <a:solidFill>
                <a:schemeClr val="tx1"/>
              </a:solidFill>
            </a:endParaRPr>
          </a:p>
          <a:p>
            <a:r>
              <a:rPr lang="ja-JP" altLang="en-US" sz="4400" dirty="0">
                <a:solidFill>
                  <a:schemeClr val="tx1"/>
                </a:solidFill>
              </a:rPr>
              <a:t>ヒントになる様な事にも注意する</a:t>
            </a:r>
            <a:endParaRPr lang="en-US" altLang="ja-JP" sz="4400" dirty="0">
              <a:solidFill>
                <a:schemeClr val="tx1"/>
              </a:solidFill>
            </a:endParaRPr>
          </a:p>
        </p:txBody>
      </p:sp>
      <p:pic>
        <p:nvPicPr>
          <p:cNvPr id="3" name="図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759" y="4584357"/>
            <a:ext cx="2372737" cy="1767017"/>
          </a:xfrm>
          <a:prstGeom prst="rect">
            <a:avLst/>
          </a:prstGeom>
        </p:spPr>
      </p:pic>
      <p:pic>
        <p:nvPicPr>
          <p:cNvPr id="6" name="図 5"/>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6137" r="19886"/>
          <a:stretch/>
        </p:blipFill>
        <p:spPr>
          <a:xfrm>
            <a:off x="7769685" y="901984"/>
            <a:ext cx="1275461" cy="1772219"/>
          </a:xfrm>
          <a:prstGeom prst="rect">
            <a:avLst/>
          </a:prstGeom>
        </p:spPr>
      </p:pic>
      <p:sp>
        <p:nvSpPr>
          <p:cNvPr id="8" name="スライド番号プレースホルダー 2"/>
          <p:cNvSpPr>
            <a:spLocks noGrp="1"/>
          </p:cNvSpPr>
          <p:nvPr>
            <p:ph type="sldNum" sz="quarter" idx="14"/>
          </p:nvPr>
        </p:nvSpPr>
        <p:spPr>
          <a:xfrm>
            <a:off x="196552" y="6492875"/>
            <a:ext cx="444383" cy="365125"/>
          </a:xfrm>
        </p:spPr>
        <p:txBody>
          <a:bodyPr/>
          <a:lstStyle/>
          <a:p>
            <a:r>
              <a:rPr lang="en-US" altLang="ja-JP" dirty="0"/>
              <a:t>15</a:t>
            </a:r>
            <a:endParaRPr lang="ja-JP" altLang="en-US" dirty="0"/>
          </a:p>
        </p:txBody>
      </p:sp>
      <p:cxnSp>
        <p:nvCxnSpPr>
          <p:cNvPr id="9" name="直線コネクタ 8"/>
          <p:cNvCxnSpPr/>
          <p:nvPr/>
        </p:nvCxnSpPr>
        <p:spPr>
          <a:xfrm>
            <a:off x="0" y="72736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069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4122</TotalTime>
  <Words>2745</Words>
  <Application>Microsoft Office PowerPoint</Application>
  <PresentationFormat>画面に合わせる (4:3)</PresentationFormat>
  <Paragraphs>805</Paragraphs>
  <Slides>58</Slides>
  <Notes>58</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58</vt:i4>
      </vt:variant>
    </vt:vector>
  </HeadingPairs>
  <TitlesOfParts>
    <vt:vector size="68" baseType="lpstr">
      <vt:lpstr>ＭＳ Ｐゴシック</vt:lpstr>
      <vt:lpstr>ＭＳ 明朝</vt:lpstr>
      <vt:lpstr>メイリオ</vt:lpstr>
      <vt:lpstr>游ゴシック</vt:lpstr>
      <vt:lpstr>Arial</vt:lpstr>
      <vt:lpstr>Calibri</vt:lpstr>
      <vt:lpstr>Times New Roman</vt:lpstr>
      <vt:lpstr>Office ​​テーマ</vt:lpstr>
      <vt:lpstr>デザインの設定</vt:lpstr>
      <vt:lpstr>1_デザインの設定</vt:lpstr>
      <vt:lpstr>セキュリティとモラル</vt:lpstr>
      <vt:lpstr>このスライドの目的と使い方・注意事項</vt:lpstr>
      <vt:lpstr>このスライドの目的と使い方・注意事項</vt:lpstr>
      <vt:lpstr>1.世界中の誰でも読めることを知っておこう</vt:lpstr>
      <vt:lpstr>1.世界中の誰でも読めることを知っておこう</vt:lpstr>
      <vt:lpstr>2.SNSの詐欺やトラブルに注意</vt:lpstr>
      <vt:lpstr>2.SNSの詐欺やトラブルに注意</vt:lpstr>
      <vt:lpstr>3.住所や電話番号など個人の情報を聞かれても答えない</vt:lpstr>
      <vt:lpstr>3.住所や電話番号など個人の情報を聞かれても答えない</vt:lpstr>
      <vt:lpstr>4. LINEで絶対押さえておきたい基本設定</vt:lpstr>
      <vt:lpstr>4. LINEで絶対押さえておきたい基本設定</vt:lpstr>
      <vt:lpstr>4. LINEで絶対押さえておきたい基本設定</vt:lpstr>
      <vt:lpstr>4. LINEで絶対押さえておきたい基本設定</vt:lpstr>
      <vt:lpstr>4. LINEで絶対押さえておきたい基本設定</vt:lpstr>
      <vt:lpstr>5.写真だけでここまでわかっちゃう</vt:lpstr>
      <vt:lpstr>5.写真だけでここまでわかっちゃう</vt:lpstr>
      <vt:lpstr>5.写真だけでここまでわかっちゃう</vt:lpstr>
      <vt:lpstr>6.スマートフォンやタブレットは必ずロックしておこう</vt:lpstr>
      <vt:lpstr>6.スマートフォンやタブレットは必ずロックしておこう</vt:lpstr>
      <vt:lpstr>7.実はうっかり侵害してるかも!?著作権や肖像権</vt:lpstr>
      <vt:lpstr>7.実はうっかり侵害してるかも!?著作権や肖像権</vt:lpstr>
      <vt:lpstr>8.フェイクニュース（ウソのニュース）に注意</vt:lpstr>
      <vt:lpstr>8.フェイクニュース（ウソのニュース）に注意</vt:lpstr>
      <vt:lpstr>9.偽のショッピングサイトやオークションにだまされない</vt:lpstr>
      <vt:lpstr>PowerPoint プレゼンテーション</vt:lpstr>
      <vt:lpstr>PowerPoint プレゼンテーション</vt:lpstr>
      <vt:lpstr>9.偽のショッピングサイトやオークションにだまされない</vt:lpstr>
      <vt:lpstr>9.偽のショッピングサイトやオークションにだまされない</vt:lpstr>
      <vt:lpstr>9.偽のショッピングサイトやオークションにだまされない</vt:lpstr>
      <vt:lpstr>10.パスワードを安全に管理するには？</vt:lpstr>
      <vt:lpstr>10.パスワードを安全に管理するには？</vt:lpstr>
      <vt:lpstr>10.パスワードを安全に管理するには？</vt:lpstr>
      <vt:lpstr>10.パスワードを安全に管理するには？</vt:lpstr>
      <vt:lpstr>10.パスワードを安全に管理するには？</vt:lpstr>
      <vt:lpstr>11.無料ゲームやアプリの追加課金に注意</vt:lpstr>
      <vt:lpstr>11.無料ゲームやアプリの追加課金に注意</vt:lpstr>
      <vt:lpstr>12.Flashの弱点（脆弱性）に注意</vt:lpstr>
      <vt:lpstr>12.Flashの弱点（脆弱性）に注意</vt:lpstr>
      <vt:lpstr>13.公衆Wi-Fiは使い方が重要</vt:lpstr>
      <vt:lpstr>13.公衆Wi-Fiは使い方が重要</vt:lpstr>
      <vt:lpstr>14.フィルタリングアプリを利用する</vt:lpstr>
      <vt:lpstr>15.フィルタリングアプリを利用する</vt:lpstr>
      <vt:lpstr>15.知らない人からメールが届いても返信しない</vt:lpstr>
      <vt:lpstr>15.知らない人からメールが届いても返信しない</vt:lpstr>
      <vt:lpstr>16.架空請求に応じない</vt:lpstr>
      <vt:lpstr>16.架空請求に応じない</vt:lpstr>
      <vt:lpstr>17.フィッシング詐欺に気をつける</vt:lpstr>
      <vt:lpstr>17.フィッシング詐欺に気をつける</vt:lpstr>
      <vt:lpstr>18.Windowsは最新状態にアップデートしておこう</vt:lpstr>
      <vt:lpstr>18.Windowsは最新状態にアップデートしておこう</vt:lpstr>
      <vt:lpstr>18.Windowsは最新状態にアップデートしておこう</vt:lpstr>
      <vt:lpstr>19.セキュリティソフトは必ず入れておこう</vt:lpstr>
      <vt:lpstr>19.セキュリティソフトは必ず入れておこう</vt:lpstr>
      <vt:lpstr>20.セキュリティソフトの定義データベースは常に更新する</vt:lpstr>
      <vt:lpstr>20.セキュリティソフトの定義データベースは常に更新する</vt:lpstr>
      <vt:lpstr>21.ライセンスを更新して必ずバージョンアップしよう</vt:lpstr>
      <vt:lpstr>21.ライセンスを更新して必ずバージョンアップしよう</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Kaspersky Labs Japan</dc:creator>
  <cp:lastModifiedBy>淵上真一</cp:lastModifiedBy>
  <cp:revision>497</cp:revision>
  <cp:lastPrinted>2018-03-26T06:10:59Z</cp:lastPrinted>
  <dcterms:created xsi:type="dcterms:W3CDTF">2015-06-09T08:56:17Z</dcterms:created>
  <dcterms:modified xsi:type="dcterms:W3CDTF">2018-03-26T06:15:28Z</dcterms:modified>
</cp:coreProperties>
</file>